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s/slide9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84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docProps/core.xml" ContentType="application/vnd.openxmlformats-package.core-properties+xml"/>
  <Default Extension="jpeg" ContentType="image/jpe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6" r:id="rId1"/>
  </p:sldMasterIdLst>
  <p:notesMasterIdLst>
    <p:notesMasterId r:id="rId94"/>
  </p:notesMasterIdLst>
  <p:sldIdLst>
    <p:sldId id="264" r:id="rId2"/>
    <p:sldId id="265" r:id="rId3"/>
    <p:sldId id="266" r:id="rId4"/>
    <p:sldId id="360" r:id="rId5"/>
    <p:sldId id="406" r:id="rId6"/>
    <p:sldId id="363" r:id="rId7"/>
    <p:sldId id="364" r:id="rId8"/>
    <p:sldId id="424" r:id="rId9"/>
    <p:sldId id="407" r:id="rId10"/>
    <p:sldId id="365" r:id="rId11"/>
    <p:sldId id="332" r:id="rId12"/>
    <p:sldId id="359" r:id="rId13"/>
    <p:sldId id="323" r:id="rId14"/>
    <p:sldId id="361" r:id="rId15"/>
    <p:sldId id="316" r:id="rId16"/>
    <p:sldId id="339" r:id="rId17"/>
    <p:sldId id="327" r:id="rId18"/>
    <p:sldId id="340" r:id="rId19"/>
    <p:sldId id="342" r:id="rId20"/>
    <p:sldId id="344" r:id="rId21"/>
    <p:sldId id="383" r:id="rId22"/>
    <p:sldId id="426" r:id="rId23"/>
    <p:sldId id="427" r:id="rId24"/>
    <p:sldId id="386" r:id="rId25"/>
    <p:sldId id="428" r:id="rId26"/>
    <p:sldId id="429" r:id="rId27"/>
    <p:sldId id="380" r:id="rId28"/>
    <p:sldId id="403" r:id="rId29"/>
    <p:sldId id="390" r:id="rId30"/>
    <p:sldId id="284" r:id="rId31"/>
    <p:sldId id="373" r:id="rId32"/>
    <p:sldId id="374" r:id="rId33"/>
    <p:sldId id="396" r:id="rId34"/>
    <p:sldId id="388" r:id="rId35"/>
    <p:sldId id="261" r:id="rId36"/>
    <p:sldId id="262" r:id="rId37"/>
    <p:sldId id="282" r:id="rId38"/>
    <p:sldId id="298" r:id="rId39"/>
    <p:sldId id="310" r:id="rId40"/>
    <p:sldId id="299" r:id="rId41"/>
    <p:sldId id="301" r:id="rId42"/>
    <p:sldId id="311" r:id="rId43"/>
    <p:sldId id="401" r:id="rId44"/>
    <p:sldId id="304" r:id="rId45"/>
    <p:sldId id="306" r:id="rId46"/>
    <p:sldId id="303" r:id="rId47"/>
    <p:sldId id="305" r:id="rId48"/>
    <p:sldId id="269" r:id="rId49"/>
    <p:sldId id="287" r:id="rId50"/>
    <p:sldId id="325" r:id="rId51"/>
    <p:sldId id="368" r:id="rId52"/>
    <p:sldId id="369" r:id="rId53"/>
    <p:sldId id="307" r:id="rId54"/>
    <p:sldId id="308" r:id="rId55"/>
    <p:sldId id="309" r:id="rId56"/>
    <p:sldId id="354" r:id="rId57"/>
    <p:sldId id="351" r:id="rId58"/>
    <p:sldId id="349" r:id="rId59"/>
    <p:sldId id="334" r:id="rId60"/>
    <p:sldId id="271" r:id="rId61"/>
    <p:sldId id="335" r:id="rId62"/>
    <p:sldId id="411" r:id="rId63"/>
    <p:sldId id="408" r:id="rId64"/>
    <p:sldId id="412" r:id="rId65"/>
    <p:sldId id="409" r:id="rId66"/>
    <p:sldId id="410" r:id="rId67"/>
    <p:sldId id="274" r:id="rId68"/>
    <p:sldId id="337" r:id="rId69"/>
    <p:sldId id="336" r:id="rId70"/>
    <p:sldId id="333" r:id="rId71"/>
    <p:sldId id="419" r:id="rId72"/>
    <p:sldId id="422" r:id="rId73"/>
    <p:sldId id="423" r:id="rId74"/>
    <p:sldId id="338" r:id="rId75"/>
    <p:sldId id="376" r:id="rId76"/>
    <p:sldId id="375" r:id="rId77"/>
    <p:sldId id="377" r:id="rId78"/>
    <p:sldId id="378" r:id="rId79"/>
    <p:sldId id="379" r:id="rId80"/>
    <p:sldId id="277" r:id="rId81"/>
    <p:sldId id="414" r:id="rId82"/>
    <p:sldId id="345" r:id="rId83"/>
    <p:sldId id="413" r:id="rId84"/>
    <p:sldId id="415" r:id="rId85"/>
    <p:sldId id="420" r:id="rId86"/>
    <p:sldId id="416" r:id="rId87"/>
    <p:sldId id="417" r:id="rId88"/>
    <p:sldId id="421" r:id="rId89"/>
    <p:sldId id="347" r:id="rId90"/>
    <p:sldId id="418" r:id="rId91"/>
    <p:sldId id="278" r:id="rId92"/>
    <p:sldId id="425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 horzBarState="maximized">
    <p:restoredLeft sz="18182" autoAdjust="0"/>
    <p:restoredTop sz="86301" autoAdjust="0"/>
  </p:normalViewPr>
  <p:slideViewPr>
    <p:cSldViewPr snapToGrid="0" snapToObjects="1">
      <p:cViewPr>
        <p:scale>
          <a:sx n="100" d="100"/>
          <a:sy n="100" d="100"/>
        </p:scale>
        <p:origin x="-2416" y="-1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2456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CF094-4E84-474B-BC98-4509B5BFB57E}" type="datetimeFigureOut">
              <a:rPr lang="en-US" smtClean="0"/>
              <a:pPr/>
              <a:t>3/29/14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27666-DB65-594B-BFFE-C61BEA5A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DA7607-E85B-6646-B5C2-E7C9923C0710}" type="slidenum">
              <a:rPr lang="en-US"/>
              <a:pPr/>
              <a:t>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241300"/>
            <a:ext cx="5233987" cy="39258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4584" y="4306774"/>
            <a:ext cx="5988371" cy="41820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38" tIns="45068" rIns="90138" bIns="45068"/>
          <a:lstStyle/>
          <a:p>
            <a:pPr>
              <a:buNone/>
            </a:pPr>
            <a:endParaRPr lang="en-US" dirty="0">
              <a:latin typeface="Arial" pitchFamily="-84" charset="0"/>
              <a:ea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27666-DB65-594B-BFFE-C61BEA5A0D4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B5E0E67E-92D1-B643-A414-DC5CAC70A597}" type="datetimeFigureOut">
              <a:rPr lang="en-US" smtClean="0"/>
              <a:pPr/>
              <a:t>3/29/14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8551C5CF-8C28-054F-B2BA-18D63F628C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725" y="196850"/>
            <a:ext cx="6824663" cy="7508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31900"/>
            <a:ext cx="9144000" cy="5626100"/>
          </a:xfrm>
          <a:prstGeom prst="rect">
            <a:avLst/>
          </a:prstGeom>
          <a:solidFill>
            <a:srgbClr val="355876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25600" y="1663700"/>
            <a:ext cx="6718300" cy="435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31900"/>
            <a:ext cx="9144000" cy="5626100"/>
          </a:xfrm>
          <a:prstGeom prst="rect">
            <a:avLst/>
          </a:prstGeom>
          <a:blipFill rotWithShape="1">
            <a:blip r:embed="rId2">
              <a:alphaModFix amt="40000"/>
            </a:blip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2_Blank">
    <p:bg>
      <p:bgPr>
        <a:solidFill>
          <a:srgbClr val="355876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4_Blank">
    <p:bg>
      <p:bgPr>
        <a:gradFill flip="none" rotWithShape="1">
          <a:gsLst>
            <a:gs pos="4000">
              <a:srgbClr val="355876">
                <a:alpha val="80000"/>
              </a:srgbClr>
            </a:gs>
            <a:gs pos="95000">
              <a:srgbClr val="FFFFFF">
                <a:alpha val="80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3_Blank">
    <p:bg>
      <p:bgPr>
        <a:gradFill flip="none" rotWithShape="1">
          <a:gsLst>
            <a:gs pos="4000">
              <a:srgbClr val="355876">
                <a:alpha val="80000"/>
              </a:srgbClr>
            </a:gs>
            <a:gs pos="95000">
              <a:srgbClr val="FFFFFF">
                <a:alpha val="80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slide" Target="../slides/slide3.xml"/><Relationship Id="rId13" Type="http://schemas.openxmlformats.org/officeDocument/2006/relationships/slide" Target="../slides/slide44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>
            <a:off x="-3175" y="1022350"/>
            <a:ext cx="9147175" cy="242888"/>
          </a:xfrm>
          <a:custGeom>
            <a:avLst/>
            <a:gdLst>
              <a:gd name="T0" fmla="*/ 0 w 5762"/>
              <a:gd name="T1" fmla="*/ 153 h 153"/>
              <a:gd name="T2" fmla="*/ 0 w 5762"/>
              <a:gd name="T3" fmla="*/ 72 h 153"/>
              <a:gd name="T4" fmla="*/ 3846 w 5762"/>
              <a:gd name="T5" fmla="*/ 71 h 153"/>
              <a:gd name="T6" fmla="*/ 3913 w 5762"/>
              <a:gd name="T7" fmla="*/ 0 h 153"/>
              <a:gd name="T8" fmla="*/ 5762 w 5762"/>
              <a:gd name="T9" fmla="*/ 0 h 153"/>
              <a:gd name="T10" fmla="*/ 5761 w 5762"/>
              <a:gd name="T11" fmla="*/ 153 h 153"/>
              <a:gd name="T12" fmla="*/ 0 w 5762"/>
              <a:gd name="T13" fmla="*/ 153 h 1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2" h="153">
                <a:moveTo>
                  <a:pt x="0" y="153"/>
                </a:moveTo>
                <a:lnTo>
                  <a:pt x="0" y="72"/>
                </a:lnTo>
                <a:lnTo>
                  <a:pt x="3846" y="71"/>
                </a:lnTo>
                <a:lnTo>
                  <a:pt x="3913" y="0"/>
                </a:lnTo>
                <a:lnTo>
                  <a:pt x="5762" y="0"/>
                </a:lnTo>
                <a:lnTo>
                  <a:pt x="5761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567895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lIns="73025" tIns="36512" rIns="73025" bIns="36512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3000">
              <a:latin typeface="Neurochrome" pitchFamily="2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02375" y="996950"/>
            <a:ext cx="2513013" cy="28892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400" b="0" dirty="0">
                <a:solidFill>
                  <a:schemeClr val="bg1"/>
                </a:solidFill>
              </a:rPr>
              <a:t>DX University – Visalia </a:t>
            </a:r>
            <a:r>
              <a:rPr lang="en-US" sz="1400" b="0" dirty="0" smtClean="0">
                <a:solidFill>
                  <a:schemeClr val="bg1"/>
                </a:solidFill>
              </a:rPr>
              <a:t>2014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55725" y="19685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slide title</a:t>
            </a:r>
          </a:p>
        </p:txBody>
      </p:sp>
      <p:sp>
        <p:nvSpPr>
          <p:cNvPr id="307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720850"/>
            <a:ext cx="72199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Body </a:t>
            </a:r>
            <a:r>
              <a:rPr lang="en-US" dirty="0" smtClean="0"/>
              <a:t>Text</a:t>
            </a:r>
          </a:p>
          <a:p>
            <a:pPr lvl="0"/>
            <a:r>
              <a:rPr lang="en-US" dirty="0" smtClean="0"/>
              <a:t>		Second Level</a:t>
            </a:r>
          </a:p>
          <a:p>
            <a:pPr lvl="0"/>
            <a:r>
              <a:rPr lang="en-US" dirty="0" smtClean="0"/>
              <a:t>			Third Level</a:t>
            </a:r>
          </a:p>
          <a:p>
            <a:pPr lvl="0"/>
            <a:r>
              <a:rPr lang="en-US" dirty="0" smtClean="0"/>
              <a:t>				Fourth Level</a:t>
            </a:r>
          </a:p>
          <a:p>
            <a:pPr lvl="0"/>
            <a:r>
              <a:rPr lang="en-US" dirty="0" smtClean="0"/>
              <a:t>					Fifth </a:t>
            </a:r>
            <a:r>
              <a:rPr lang="en-US" dirty="0"/>
              <a:t>Level</a:t>
            </a:r>
          </a:p>
        </p:txBody>
      </p:sp>
      <p:sp>
        <p:nvSpPr>
          <p:cNvPr id="3" name="Rectangle 11"/>
          <p:cNvSpPr/>
          <p:nvPr/>
        </p:nvSpPr>
        <p:spPr>
          <a:xfrm>
            <a:off x="6302375" y="996950"/>
            <a:ext cx="2513013" cy="28892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400" b="0" dirty="0">
                <a:solidFill>
                  <a:schemeClr val="bg1"/>
                </a:solidFill>
              </a:rPr>
              <a:t>DX University – Visalia </a:t>
            </a:r>
            <a:r>
              <a:rPr lang="en-US" sz="1400" b="0" dirty="0" smtClean="0">
                <a:solidFill>
                  <a:schemeClr val="bg1"/>
                </a:solidFill>
              </a:rPr>
              <a:t>201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3082" name="Picture 13" descr="Iconic column redone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2725" y="122238"/>
            <a:ext cx="1038225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388100" y="59182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7518400" y="59182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988300" y="1016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279400" y="165100"/>
            <a:ext cx="1003300" cy="846138"/>
          </a:xfrm>
          <a:prstGeom prst="rect">
            <a:avLst/>
          </a:prstGeom>
          <a:solidFill>
            <a:srgbClr val="355876">
              <a:alpha val="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2" r:id="rId2"/>
    <p:sldLayoutId id="2147483683" r:id="rId3"/>
    <p:sldLayoutId id="2147483688" r:id="rId4"/>
    <p:sldLayoutId id="2147483677" r:id="rId5"/>
    <p:sldLayoutId id="2147483679" r:id="rId6"/>
    <p:sldLayoutId id="2147483684" r:id="rId7"/>
    <p:sldLayoutId id="2147483686" r:id="rId8"/>
    <p:sldLayoutId id="2147483685" r:id="rId9"/>
  </p:sldLayoutIdLst>
  <p:timing>
    <p:tnLst>
      <p:par>
        <p:cTn id="1" dur="indefinite" restart="never" nodeType="tmRoot"/>
      </p:par>
    </p:tnLst>
  </p:timing>
  <p:txStyles>
    <p:titleStyle>
      <a:lvl1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2pPr>
      <a:lvl3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3pPr>
      <a:lvl4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4pPr>
      <a:lvl5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236538" indent="-2365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Clr>
          <a:schemeClr val="accent1"/>
        </a:buClr>
        <a:buSzPct val="100000"/>
        <a:buFontTx/>
        <a:buNone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17475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FontTx/>
        <a:buNone/>
        <a:defRPr sz="3200" b="1">
          <a:solidFill>
            <a:schemeClr val="tx1"/>
          </a:solidFill>
          <a:latin typeface="+mn-lt"/>
          <a:ea typeface="+mn-ea"/>
        </a:defRPr>
      </a:lvl2pPr>
      <a:lvl3pPr marL="914400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FontTx/>
        <a:buNone/>
        <a:defRPr sz="3200" b="1">
          <a:solidFill>
            <a:schemeClr val="tx1"/>
          </a:solidFill>
          <a:latin typeface="+mn-lt"/>
          <a:ea typeface="+mn-ea"/>
        </a:defRPr>
      </a:lvl3pPr>
      <a:lvl4pPr marL="1254125" indent="117475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FontTx/>
        <a:buNone/>
        <a:defRPr sz="3200" b="1">
          <a:solidFill>
            <a:schemeClr val="tx1"/>
          </a:solidFill>
          <a:latin typeface="+mn-lt"/>
          <a:ea typeface="+mn-ea"/>
        </a:defRPr>
      </a:lvl4pPr>
      <a:lvl5pPr marL="1604963" indent="2238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FontTx/>
        <a:buNone/>
        <a:defRPr sz="3200" b="1">
          <a:solidFill>
            <a:schemeClr val="tx1"/>
          </a:solidFill>
          <a:latin typeface="+mn-lt"/>
          <a:ea typeface="+mn-ea"/>
        </a:defRPr>
      </a:lvl5pPr>
      <a:lvl6pPr marL="2062163" indent="2238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6pPr>
      <a:lvl7pPr marL="2519363" indent="2238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7pPr>
      <a:lvl8pPr marL="2976563" indent="2238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8pPr>
      <a:lvl9pPr marL="3433763" indent="2238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7.jpeg"/><Relationship Id="rId3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9.jpeg"/><Relationship Id="rId3" Type="http://schemas.openxmlformats.org/officeDocument/2006/relationships/image" Target="../media/image90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550333" y="365125"/>
            <a:ext cx="8058680" cy="6094942"/>
          </a:xfrm>
          <a:prstGeom prst="roundRect">
            <a:avLst>
              <a:gd name="adj" fmla="val 16667"/>
            </a:avLst>
          </a:prstGeom>
          <a:solidFill>
            <a:srgbClr val="567895"/>
          </a:solidFill>
          <a:ln w="9525">
            <a:solidFill>
              <a:srgbClr val="4A7EBB"/>
            </a:solidFill>
            <a:round/>
            <a:headEnd/>
            <a:tailEnd/>
          </a:ln>
          <a:effectLst>
            <a:glow rad="228600">
              <a:srgbClr val="355876"/>
            </a:glow>
            <a:outerShdw blurRad="63500" dist="23000" dir="5400000" rotWithShape="0">
              <a:srgbClr val="000000">
                <a:alpha val="34999"/>
              </a:srgbClr>
            </a:outerShdw>
            <a:softEdge rad="635000"/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3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741625" y="500063"/>
            <a:ext cx="7694613" cy="57769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3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195" name="Picture 30" descr="Iconic column redon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0" y="1321852"/>
            <a:ext cx="19653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322388" y="3393540"/>
            <a:ext cx="6475412" cy="946150"/>
            <a:chOff x="1322086" y="3071135"/>
            <a:chExt cx="6475103" cy="947367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1322086" y="3071135"/>
              <a:ext cx="6475103" cy="947367"/>
            </a:xfrm>
            <a:prstGeom prst="rect">
              <a:avLst/>
            </a:prstGeom>
            <a:gradFill rotWithShape="1">
              <a:gsLst>
                <a:gs pos="0">
                  <a:srgbClr val="4F81BD">
                    <a:alpha val="12000"/>
                  </a:srgbClr>
                </a:gs>
                <a:gs pos="35001">
                  <a:srgbClr val="4F81BD">
                    <a:alpha val="12000"/>
                  </a:srgbClr>
                </a:gs>
                <a:gs pos="100000">
                  <a:srgbClr val="FFFFFF">
                    <a:alpha val="12000"/>
                  </a:srgbClr>
                </a:gs>
              </a:gsLst>
              <a:lin ang="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30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01" name="TextBox 31"/>
            <p:cNvSpPr txBox="1">
              <a:spLocks noChangeArrowheads="1"/>
            </p:cNvSpPr>
            <p:nvPr/>
          </p:nvSpPr>
          <p:spPr bwMode="auto">
            <a:xfrm>
              <a:off x="2420377" y="3071901"/>
              <a:ext cx="4561397" cy="932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000" dirty="0"/>
                <a:t>DX University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en-US" sz="3000" dirty="0"/>
                <a:t>Visalia California – </a:t>
              </a:r>
              <a:r>
                <a:rPr lang="en-US" sz="3000" dirty="0" smtClean="0"/>
                <a:t>2014</a:t>
              </a:r>
              <a:endParaRPr lang="en-US" sz="30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570133" y="7484533"/>
            <a:ext cx="1846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inglass-old-way-new-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503238"/>
            <a:ext cx="8056599" cy="5364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402290" y="13758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8143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Information sources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then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9536">
            <a:off x="2279733" y="1904131"/>
            <a:ext cx="2413000" cy="3365500"/>
          </a:xfrm>
          <a:prstGeom prst="rect">
            <a:avLst/>
          </a:prstGeom>
          <a:effectLst>
            <a:glow rad="177800">
              <a:schemeClr val="tx1">
                <a:lumMod val="50000"/>
                <a:lumOff val="50000"/>
                <a:alpha val="75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00571">
            <a:off x="4609039" y="3258506"/>
            <a:ext cx="2120900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52400">
              <a:schemeClr val="tx1">
                <a:lumMod val="50000"/>
                <a:lumOff val="50000"/>
                <a:alpha val="75000"/>
              </a:schemeClr>
            </a:glow>
            <a:outerShdw blurRad="50800" dist="38100" dir="2700000" sx="96000" sy="96000" algn="tl" rotWithShape="0">
              <a:schemeClr val="tx1">
                <a:lumMod val="50000"/>
                <a:lumOff val="50000"/>
                <a:alpha val="43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2336800"/>
            <a:ext cx="3289300" cy="2463800"/>
          </a:xfrm>
          <a:prstGeom prst="rect">
            <a:avLst/>
          </a:prstGeom>
        </p:spPr>
      </p:pic>
      <p:pic>
        <p:nvPicPr>
          <p:cNvPr id="10" name="Picture 9" descr="images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6313">
            <a:off x="1472673" y="2057401"/>
            <a:ext cx="2387600" cy="3403600"/>
          </a:xfrm>
          <a:prstGeom prst="rect">
            <a:avLst/>
          </a:prstGeom>
        </p:spPr>
      </p:pic>
      <p:pic>
        <p:nvPicPr>
          <p:cNvPr id="11" name="Picture 10" descr="images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6040">
            <a:off x="6019800" y="3454400"/>
            <a:ext cx="1600200" cy="2286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402290" y="13758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8143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Information sources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then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402290" y="13758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8143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to find them – 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current times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60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0" y="0"/>
            <a:ext cx="9144000" cy="73235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699684" y="1524000"/>
            <a:ext cx="6381750" cy="437673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How to get licensed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Rules and regulations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Technical information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Who to work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When and where to find them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Operating aids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Awards and programs</a:t>
            </a:r>
          </a:p>
          <a:p>
            <a:pPr>
              <a:spcBef>
                <a:spcPts val="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QSLing</a:t>
            </a:r>
            <a:r>
              <a:rPr lang="en-US" dirty="0" smtClean="0">
                <a:solidFill>
                  <a:schemeClr val="bg1"/>
                </a:solidFill>
              </a:rPr>
              <a:t> info</a:t>
            </a:r>
          </a:p>
          <a:p>
            <a:pPr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256772" y="412750"/>
            <a:ext cx="6824662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8143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is available online today?</a:t>
            </a:r>
            <a:endParaRPr kumimoji="0" lang="en-US" sz="4800" b="1" i="0" u="none" strike="noStrike" kern="0" cap="none" spc="0" normalizeH="0" baseline="-2500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924050" y="1720850"/>
            <a:ext cx="7219950" cy="4545013"/>
          </a:xfrm>
        </p:spPr>
        <p:txBody>
          <a:bodyPr/>
          <a:lstStyle/>
          <a:p>
            <a:r>
              <a:rPr lang="en-US" dirty="0" smtClean="0"/>
              <a:t>Websites</a:t>
            </a:r>
          </a:p>
          <a:p>
            <a:r>
              <a:rPr lang="en-US" dirty="0" smtClean="0"/>
              <a:t>Articles, Magazines, eBooks</a:t>
            </a:r>
          </a:p>
          <a:p>
            <a:r>
              <a:rPr lang="en-US" dirty="0" smtClean="0"/>
              <a:t>Videos (YouTube, etc.)</a:t>
            </a:r>
          </a:p>
          <a:p>
            <a:r>
              <a:rPr lang="en-US" dirty="0" smtClean="0"/>
              <a:t>Reflectors/Mail lists</a:t>
            </a:r>
          </a:p>
          <a:p>
            <a:r>
              <a:rPr lang="en-US" dirty="0" smtClean="0"/>
              <a:t>Webinars (PVRC)</a:t>
            </a:r>
          </a:p>
          <a:p>
            <a:r>
              <a:rPr lang="en-US" dirty="0" smtClean="0"/>
              <a:t>Club websites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72672" y="196850"/>
            <a:ext cx="6824662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8143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what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format is information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online today?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1"/>
          <p:cNvSpPr>
            <a:spLocks noGrp="1"/>
          </p:cNvSpPr>
          <p:nvPr>
            <p:ph type="title" idx="4294967295"/>
          </p:nvPr>
        </p:nvSpPr>
        <p:spPr>
          <a:xfrm>
            <a:off x="1472674" y="196850"/>
            <a:ext cx="6824662" cy="750888"/>
          </a:xfrm>
        </p:spPr>
        <p:txBody>
          <a:bodyPr/>
          <a:lstStyle/>
          <a:p>
            <a:r>
              <a:rPr lang="en-US" dirty="0" smtClean="0"/>
              <a:t>REFERENCE SITES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297353" y="4040659"/>
            <a:ext cx="2959405" cy="2503187"/>
            <a:chOff x="1297353" y="4040659"/>
            <a:chExt cx="2959405" cy="2503187"/>
          </a:xfrm>
        </p:grpSpPr>
        <p:pic>
          <p:nvPicPr>
            <p:cNvPr id="5" name="Picture 4" descr="Screen Shot 2014-03-20 at 9.24.14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430202">
              <a:off x="1297353" y="4040659"/>
              <a:ext cx="2959405" cy="22316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21430202">
              <a:off x="2570002" y="6174515"/>
              <a:ext cx="110948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AD5K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42719" y="4554771"/>
            <a:ext cx="2750281" cy="1990839"/>
            <a:chOff x="4742719" y="4554771"/>
            <a:chExt cx="2750281" cy="1990839"/>
          </a:xfrm>
        </p:grpSpPr>
        <p:pic>
          <p:nvPicPr>
            <p:cNvPr id="7" name="Picture 6" descr="Screen Shot 2014-03-20 at 9.27.34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2719" y="4554771"/>
              <a:ext cx="2750281" cy="16947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52930" y="6176278"/>
              <a:ext cx="927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K0BG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26235" y="1773645"/>
            <a:ext cx="3383039" cy="2427381"/>
            <a:chOff x="4726235" y="1773645"/>
            <a:chExt cx="3383039" cy="2427381"/>
          </a:xfrm>
        </p:grpSpPr>
        <p:pic>
          <p:nvPicPr>
            <p:cNvPr id="6" name="Picture 5" descr="Screen Shot 2014-03-20 at 9.26.19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92788">
              <a:off x="4726235" y="1773645"/>
              <a:ext cx="3383039" cy="21484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792788">
              <a:off x="5855076" y="3831694"/>
              <a:ext cx="7978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W8JI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15474" y="1613987"/>
            <a:ext cx="2908610" cy="2238136"/>
            <a:chOff x="915474" y="1613987"/>
            <a:chExt cx="2908610" cy="2238136"/>
          </a:xfrm>
        </p:grpSpPr>
        <p:pic>
          <p:nvPicPr>
            <p:cNvPr id="4" name="Picture 3" descr="Screen Shot 2014-03-19 at 10.49.54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04735">
              <a:off x="915474" y="1613987"/>
              <a:ext cx="2908610" cy="19794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1104735">
              <a:off x="2208835" y="3482791"/>
              <a:ext cx="968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AC6V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19 at 10.49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33" y="185738"/>
            <a:ext cx="7450668" cy="1601376"/>
          </a:xfrm>
          <a:prstGeom prst="rect">
            <a:avLst/>
          </a:prstGeom>
        </p:spPr>
      </p:pic>
      <p:pic>
        <p:nvPicPr>
          <p:cNvPr id="5" name="Picture 4" descr="Screen Shot 2014-03-19 at 10.49.5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97" y="1330325"/>
            <a:ext cx="9144000" cy="552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1"/>
          <p:cNvSpPr>
            <a:spLocks noGrp="1"/>
          </p:cNvSpPr>
          <p:nvPr>
            <p:ph type="title" idx="4294967295"/>
          </p:nvPr>
        </p:nvSpPr>
        <p:spPr>
          <a:xfrm>
            <a:off x="1472674" y="196850"/>
            <a:ext cx="6824662" cy="750888"/>
          </a:xfrm>
        </p:spPr>
        <p:txBody>
          <a:bodyPr/>
          <a:lstStyle/>
          <a:p>
            <a:r>
              <a:rPr lang="en-US" dirty="0" smtClean="0"/>
              <a:t>REFERENCE SITES</a:t>
            </a:r>
            <a:endParaRPr lang="en-US" dirty="0"/>
          </a:p>
        </p:txBody>
      </p:sp>
      <p:pic>
        <p:nvPicPr>
          <p:cNvPr id="4" name="Picture 3" descr="Screen Shot 2014-03-20 at 9.24.1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21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1"/>
          <p:cNvSpPr>
            <a:spLocks noGrp="1"/>
          </p:cNvSpPr>
          <p:nvPr>
            <p:ph type="title" idx="4294967295"/>
          </p:nvPr>
        </p:nvSpPr>
        <p:spPr>
          <a:xfrm>
            <a:off x="2319338" y="196850"/>
            <a:ext cx="6824662" cy="750888"/>
          </a:xfrm>
        </p:spPr>
        <p:txBody>
          <a:bodyPr/>
          <a:lstStyle/>
          <a:p>
            <a:r>
              <a:rPr lang="en-US" dirty="0" smtClean="0"/>
              <a:t>REFERENCE SITES</a:t>
            </a:r>
            <a:endParaRPr lang="en-US" dirty="0"/>
          </a:p>
        </p:txBody>
      </p:sp>
      <p:sp>
        <p:nvSpPr>
          <p:cNvPr id="8194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0" y="1663700"/>
            <a:ext cx="6718300" cy="4356100"/>
          </a:xfrm>
        </p:spPr>
        <p:txBody>
          <a:bodyPr/>
          <a:lstStyle/>
          <a:p>
            <a:pPr marL="457200" indent="-457200">
              <a:buNone/>
            </a:pPr>
            <a:r>
              <a:rPr lang="en-US" dirty="0" smtClean="0"/>
              <a:t>		• w8iJ</a:t>
            </a:r>
          </a:p>
        </p:txBody>
      </p:sp>
      <p:pic>
        <p:nvPicPr>
          <p:cNvPr id="4" name="Picture 3" descr="Screen Shot 2014-03-20 at 9.26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150"/>
            <a:ext cx="9144000" cy="545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ounded Rectangle 9"/>
          <p:cNvSpPr>
            <a:spLocks noChangeArrowheads="1"/>
          </p:cNvSpPr>
          <p:nvPr/>
        </p:nvSpPr>
        <p:spPr bwMode="auto">
          <a:xfrm>
            <a:off x="669925" y="1838325"/>
            <a:ext cx="7762875" cy="3079750"/>
          </a:xfrm>
          <a:prstGeom prst="roundRect">
            <a:avLst>
              <a:gd name="adj" fmla="val 16667"/>
            </a:avLst>
          </a:prstGeom>
          <a:solidFill>
            <a:srgbClr val="355876"/>
          </a:solidFill>
          <a:ln w="9525">
            <a:noFill/>
            <a:round/>
            <a:headEnd/>
            <a:tailEnd/>
          </a:ln>
        </p:spPr>
        <p:txBody>
          <a:bodyPr lIns="82124" tIns="41061" rIns="82124" bIns="41061">
            <a:prstTxWarp prst="textNoShape">
              <a:avLst/>
            </a:prstTxWarp>
          </a:bodyPr>
          <a:lstStyle/>
          <a:p>
            <a:pPr defTabSz="814388" eaLnBrk="0" hangingPunct="0">
              <a:lnSpc>
                <a:spcPct val="90000"/>
              </a:lnSpc>
            </a:pPr>
            <a:endParaRPr lang="en-US" sz="3000">
              <a:latin typeface="Neurochrome" pitchFamily="2" charset="0"/>
            </a:endParaRPr>
          </a:p>
        </p:txBody>
      </p:sp>
      <p:sp>
        <p:nvSpPr>
          <p:cNvPr id="14338" name="TextBox 10"/>
          <p:cNvSpPr txBox="1">
            <a:spLocks noChangeArrowheads="1"/>
          </p:cNvSpPr>
          <p:nvPr/>
        </p:nvSpPr>
        <p:spPr bwMode="auto">
          <a:xfrm>
            <a:off x="2439063" y="2698750"/>
            <a:ext cx="4262705" cy="176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3000" dirty="0" smtClean="0">
                <a:solidFill>
                  <a:srgbClr val="FFFFFF"/>
                </a:solidFill>
              </a:rPr>
              <a:t>Internet Resources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3000" dirty="0" smtClean="0">
                <a:solidFill>
                  <a:srgbClr val="FFFFFF"/>
                </a:solidFill>
              </a:rPr>
              <a:t>for the </a:t>
            </a:r>
            <a:r>
              <a:rPr lang="en-US" sz="3000" dirty="0" err="1" smtClean="0">
                <a:solidFill>
                  <a:srgbClr val="FFFFFF"/>
                </a:solidFill>
              </a:rPr>
              <a:t>DXer</a:t>
            </a:r>
            <a:endParaRPr lang="en-US" sz="3000" dirty="0" smtClean="0">
              <a:solidFill>
                <a:srgbClr val="FFFFFF"/>
              </a:solidFill>
            </a:endParaRPr>
          </a:p>
          <a:p>
            <a:pPr algn="ctr" eaLnBrk="0" hangingPunct="0">
              <a:lnSpc>
                <a:spcPct val="90000"/>
              </a:lnSpc>
            </a:pPr>
            <a:endParaRPr lang="en-US" sz="3000" dirty="0" smtClean="0">
              <a:solidFill>
                <a:srgbClr val="FFFFFF"/>
              </a:solidFill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3000" dirty="0" smtClean="0">
                <a:solidFill>
                  <a:srgbClr val="FFFFFF"/>
                </a:solidFill>
              </a:rPr>
              <a:t>Darryl Hazelgren, K7UT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1"/>
          <p:cNvSpPr>
            <a:spLocks noGrp="1"/>
          </p:cNvSpPr>
          <p:nvPr>
            <p:ph type="title" idx="4294967295"/>
          </p:nvPr>
        </p:nvSpPr>
        <p:spPr>
          <a:xfrm>
            <a:off x="2319338" y="196850"/>
            <a:ext cx="6824662" cy="750888"/>
          </a:xfrm>
        </p:spPr>
        <p:txBody>
          <a:bodyPr/>
          <a:lstStyle/>
          <a:p>
            <a:r>
              <a:rPr lang="en-US" dirty="0" smtClean="0"/>
              <a:t>REFERENCE SITES</a:t>
            </a:r>
            <a:endParaRPr lang="en-US" dirty="0"/>
          </a:p>
        </p:txBody>
      </p:sp>
      <p:pic>
        <p:nvPicPr>
          <p:cNvPr id="5" name="Picture 4" descr="Screen Shot 2014-03-20 at 9.27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375"/>
            <a:ext cx="9144000" cy="555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1"/>
          <p:cNvSpPr>
            <a:spLocks noGrp="1"/>
          </p:cNvSpPr>
          <p:nvPr>
            <p:ph type="title" idx="4294967295"/>
          </p:nvPr>
        </p:nvSpPr>
        <p:spPr>
          <a:xfrm>
            <a:off x="1272081" y="196850"/>
            <a:ext cx="6824662" cy="750888"/>
          </a:xfrm>
        </p:spPr>
        <p:txBody>
          <a:bodyPr/>
          <a:lstStyle/>
          <a:p>
            <a:r>
              <a:rPr lang="en-US" dirty="0" smtClean="0"/>
              <a:t>Propagation</a:t>
            </a:r>
            <a:endParaRPr lang="en-US" dirty="0"/>
          </a:p>
        </p:txBody>
      </p:sp>
      <p:pic>
        <p:nvPicPr>
          <p:cNvPr id="5" name="Picture 4" descr="Screen Shot 2014-03-16 at 4.01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56" y="1632858"/>
            <a:ext cx="4545351" cy="339480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 descr="Screen Shot 2014-03-17 at 9.49.4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689" y="2009775"/>
            <a:ext cx="5721911" cy="328612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 descr="Screen Shot 2014-03-26 at 6.35.3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589" y="2425457"/>
            <a:ext cx="4391025" cy="36395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 descr="Screen Shot 2014-03-16 at 3.54.3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889" y="2899305"/>
            <a:ext cx="4144462" cy="3398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6 at 6.35.3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0"/>
            <a:ext cx="82740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9272" y="0"/>
            <a:ext cx="303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-US" dirty="0" err="1" smtClean="0">
                <a:solidFill>
                  <a:srgbClr val="FFFFFF"/>
                </a:solidFill>
              </a:rPr>
              <a:t>dx.qsl.net</a:t>
            </a:r>
            <a:r>
              <a:rPr lang="en-US" dirty="0" smtClean="0">
                <a:solidFill>
                  <a:srgbClr val="FFFFFF"/>
                </a:solidFill>
              </a:rPr>
              <a:t>/propagation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6 at 6.37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876300"/>
            <a:ext cx="5358663" cy="2908300"/>
          </a:xfrm>
          <a:prstGeom prst="rect">
            <a:avLst/>
          </a:prstGeom>
        </p:spPr>
      </p:pic>
      <p:pic>
        <p:nvPicPr>
          <p:cNvPr id="3" name="Picture 2" descr="Screen Shot 2014-03-26 at 6.37.5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112" y="2768600"/>
            <a:ext cx="4194175" cy="3514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16 at 3.54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15" y="233939"/>
            <a:ext cx="7566142" cy="6204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6 at 6.42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888"/>
            <a:ext cx="9144000" cy="487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1600" y="1435100"/>
            <a:ext cx="113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EL Prop?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22 at 12.10.5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75"/>
            <a:ext cx="9144000" cy="581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1"/>
          <p:cNvSpPr>
            <a:spLocks noGrp="1"/>
          </p:cNvSpPr>
          <p:nvPr>
            <p:ph type="title" idx="4294967295"/>
          </p:nvPr>
        </p:nvSpPr>
        <p:spPr>
          <a:xfrm>
            <a:off x="1189038" y="163513"/>
            <a:ext cx="6824662" cy="750887"/>
          </a:xfrm>
        </p:spPr>
        <p:txBody>
          <a:bodyPr/>
          <a:lstStyle/>
          <a:p>
            <a:pPr marL="457200" indent="-457200" algn="ctr"/>
            <a:r>
              <a:rPr lang="en-US" dirty="0" smtClean="0"/>
              <a:t>Reflectors/Mail Lists</a:t>
            </a:r>
          </a:p>
        </p:txBody>
      </p:sp>
      <p:pic>
        <p:nvPicPr>
          <p:cNvPr id="4" name="Picture 3" descr="Screen Shot 2014-03-21 at 2.23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64" y="1092200"/>
            <a:ext cx="7391399" cy="5118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1"/>
          <p:cNvSpPr>
            <a:spLocks noGrp="1"/>
          </p:cNvSpPr>
          <p:nvPr>
            <p:ph type="title" idx="4294967295"/>
          </p:nvPr>
        </p:nvSpPr>
        <p:spPr>
          <a:xfrm>
            <a:off x="1180039" y="163513"/>
            <a:ext cx="6824662" cy="750887"/>
          </a:xfrm>
        </p:spPr>
        <p:txBody>
          <a:bodyPr/>
          <a:lstStyle/>
          <a:p>
            <a:pPr marL="457200" indent="-457200" algn="ctr"/>
            <a:r>
              <a:rPr lang="en-US" dirty="0" smtClean="0"/>
              <a:t>Reflectors/Mail Lists</a:t>
            </a:r>
          </a:p>
        </p:txBody>
      </p:sp>
      <p:pic>
        <p:nvPicPr>
          <p:cNvPr id="4" name="Picture 3" descr="Screen Shot 2014-03-21 at 2.23.43 PM.png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22864" y="1092200"/>
            <a:ext cx="7391399" cy="5118496"/>
          </a:xfrm>
          <a:prstGeom prst="rect">
            <a:avLst/>
          </a:prstGeom>
        </p:spPr>
      </p:pic>
      <p:sp>
        <p:nvSpPr>
          <p:cNvPr id="6" name="Content Placeholder 12"/>
          <p:cNvSpPr txBox="1">
            <a:spLocks/>
          </p:cNvSpPr>
          <p:nvPr/>
        </p:nvSpPr>
        <p:spPr bwMode="auto">
          <a:xfrm>
            <a:off x="1857901" y="1892300"/>
            <a:ext cx="5038199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Contesting.com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lists:</a:t>
            </a:r>
          </a:p>
          <a:p>
            <a:pPr marL="457200" marR="0" lvl="0" indent="-45720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Topband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TowerTalk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3830</a:t>
            </a:r>
          </a:p>
          <a:p>
            <a:pPr marL="457200" marR="0" lvl="0" indent="-45720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Amps	</a:t>
            </a:r>
          </a:p>
          <a:p>
            <a:pPr marL="457200" marR="0" lvl="0" indent="-45720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utilize the archives!</a:t>
            </a:r>
          </a:p>
          <a:p>
            <a:pPr marL="457200" marR="0" lvl="0" indent="-457200" algn="l" defTabSz="814388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 idx="4294967295"/>
          </p:nvPr>
        </p:nvSpPr>
        <p:spPr>
          <a:xfrm>
            <a:off x="1418789" y="196850"/>
            <a:ext cx="6824662" cy="750888"/>
          </a:xfrm>
        </p:spPr>
        <p:txBody>
          <a:bodyPr/>
          <a:lstStyle/>
          <a:p>
            <a:r>
              <a:rPr lang="en-US" dirty="0" smtClean="0"/>
              <a:t>Darryl Hazelgren, K7UT</a:t>
            </a:r>
            <a:endParaRPr lang="en-US" dirty="0"/>
          </a:p>
        </p:txBody>
      </p:sp>
      <p:sp>
        <p:nvSpPr>
          <p:cNvPr id="13314" name="TextBox 8"/>
          <p:cNvSpPr txBox="1">
            <a:spLocks noChangeArrowheads="1"/>
          </p:cNvSpPr>
          <p:nvPr/>
        </p:nvSpPr>
        <p:spPr bwMode="auto">
          <a:xfrm>
            <a:off x="3999629" y="1423144"/>
            <a:ext cx="5008903" cy="671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dirty="0" smtClean="0"/>
              <a:t>First licensed in 1959</a:t>
            </a:r>
            <a:r>
              <a:rPr lang="en-US" dirty="0" smtClean="0"/>
              <a:t> as KN7KPQ. Has held the following calls: K7KPQ, DJ0KO, AF7O, WA7S, VK9WX. Trustee for UDXA club call: K7UM</a:t>
            </a:r>
          </a:p>
          <a:p>
            <a:endParaRPr lang="en-US" b="0" dirty="0" smtClean="0"/>
          </a:p>
          <a:p>
            <a:r>
              <a:rPr lang="en-US" b="0" dirty="0" smtClean="0"/>
              <a:t>ARRL </a:t>
            </a:r>
            <a:r>
              <a:rPr lang="en-US" b="0" dirty="0"/>
              <a:t>DXCC Honor </a:t>
            </a:r>
            <a:r>
              <a:rPr lang="en-US" b="0" dirty="0" smtClean="0"/>
              <a:t>Roll. </a:t>
            </a:r>
            <a:r>
              <a:rPr lang="en-US" dirty="0" smtClean="0"/>
              <a:t>8 Band </a:t>
            </a:r>
            <a:r>
              <a:rPr lang="en-US" b="0" dirty="0" smtClean="0"/>
              <a:t>DXCC. QRP DXCC. Challenge Award:1830 points</a:t>
            </a:r>
          </a:p>
          <a:p>
            <a:endParaRPr lang="en-US" b="0" dirty="0" smtClean="0"/>
          </a:p>
          <a:p>
            <a:r>
              <a:rPr lang="en-US" b="0" dirty="0" err="1" smtClean="0"/>
              <a:t>DXpeditions</a:t>
            </a:r>
            <a:r>
              <a:rPr lang="en-US" b="0" dirty="0" smtClean="0"/>
              <a:t> </a:t>
            </a:r>
            <a:r>
              <a:rPr lang="en-US" b="0" dirty="0"/>
              <a:t>include</a:t>
            </a:r>
            <a:r>
              <a:rPr lang="en-US" b="0" dirty="0" smtClean="0"/>
              <a:t> VK9WM, 8Q7AA, XZ1N, XZ0A, 9M0M.</a:t>
            </a:r>
          </a:p>
          <a:p>
            <a:endParaRPr lang="en-US" dirty="0" smtClean="0"/>
          </a:p>
          <a:p>
            <a:r>
              <a:rPr lang="en-US" dirty="0" smtClean="0"/>
              <a:t>Contesting </a:t>
            </a:r>
            <a:r>
              <a:rPr lang="en-US" dirty="0" err="1" smtClean="0"/>
              <a:t>Sucesses</a:t>
            </a:r>
            <a:r>
              <a:rPr lang="en-US" dirty="0" smtClean="0"/>
              <a:t>: Sweepstakes Rocky </a:t>
            </a:r>
            <a:r>
              <a:rPr lang="en-US" dirty="0" err="1" smtClean="0"/>
              <a:t>Mtn</a:t>
            </a:r>
            <a:r>
              <a:rPr lang="en-US" dirty="0" smtClean="0"/>
              <a:t> Division wins 2005, 2006. 7QP Overall winner 2010.</a:t>
            </a:r>
          </a:p>
          <a:p>
            <a:endParaRPr lang="en-US" dirty="0" smtClean="0"/>
          </a:p>
          <a:p>
            <a:r>
              <a:rPr lang="en-US" dirty="0" smtClean="0"/>
              <a:t>2008 Rocky Mountain Division Ham of the Year</a:t>
            </a:r>
          </a:p>
          <a:p>
            <a:endParaRPr lang="en-US" b="0" dirty="0" smtClean="0"/>
          </a:p>
          <a:p>
            <a:endParaRPr lang="en-US" dirty="0" smtClean="0"/>
          </a:p>
          <a:p>
            <a:endParaRPr lang="en-US" b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0" dirty="0" smtClean="0"/>
          </a:p>
          <a:p>
            <a:pPr eaLnBrk="0" hangingPunct="0">
              <a:lnSpc>
                <a:spcPct val="90000"/>
              </a:lnSpc>
            </a:pPr>
            <a:endParaRPr lang="en-US" b="0" dirty="0"/>
          </a:p>
        </p:txBody>
      </p:sp>
      <p:pic>
        <p:nvPicPr>
          <p:cNvPr id="6" name="Picture 5" descr="2006 Field Day  340 - Version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60" y="1507809"/>
            <a:ext cx="3400616" cy="5111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Club websites</a:t>
            </a:r>
            <a:endParaRPr lang="en-US" dirty="0"/>
          </a:p>
        </p:txBody>
      </p:sp>
      <p:pic>
        <p:nvPicPr>
          <p:cNvPr id="4" name="Picture 3" descr="udxa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179" y="2003030"/>
            <a:ext cx="2208491" cy="1673312"/>
          </a:xfrm>
          <a:prstGeom prst="rect">
            <a:avLst/>
          </a:prstGeom>
        </p:spPr>
      </p:pic>
      <p:pic>
        <p:nvPicPr>
          <p:cNvPr id="9" name="Picture 8" descr="Screen Shot 2014-03-17 at 10.51.0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297" y="2003030"/>
            <a:ext cx="2279091" cy="1535058"/>
          </a:xfrm>
          <a:prstGeom prst="rect">
            <a:avLst/>
          </a:prstGeom>
        </p:spPr>
      </p:pic>
      <p:pic>
        <p:nvPicPr>
          <p:cNvPr id="10" name="Picture 9" descr="Screen Shot 2014-03-17 at 10.51.5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79" y="4211084"/>
            <a:ext cx="4706937" cy="1317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087" y="4042473"/>
            <a:ext cx="1485900" cy="1485900"/>
          </a:xfrm>
          <a:prstGeom prst="rect">
            <a:avLst/>
          </a:prstGeom>
        </p:spPr>
      </p:pic>
      <p:pic>
        <p:nvPicPr>
          <p:cNvPr id="8" name="Picture 7" descr="DXU Column Logo revise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037" y="1780372"/>
            <a:ext cx="1985963" cy="1895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Webinars</a:t>
            </a:r>
            <a:endParaRPr lang="en-US" dirty="0"/>
          </a:p>
        </p:txBody>
      </p:sp>
      <p:pic>
        <p:nvPicPr>
          <p:cNvPr id="6" name="Picture 5" descr="Screen Shot 2014-03-20 at 8.09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088"/>
            <a:ext cx="9144000" cy="558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2 at 11.27.4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187"/>
            <a:ext cx="9144000" cy="5737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14087-what-when-where-why-how-who-questions-white-chalk-handwriting-on-vintage-slate-blackboards-in-c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943100"/>
            <a:ext cx="5080000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7500" y="977900"/>
            <a:ext cx="43130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</a:t>
            </a:r>
            <a:r>
              <a:rPr lang="en-US" sz="3200" dirty="0" err="1" smtClean="0"/>
              <a:t>DXer</a:t>
            </a:r>
            <a:r>
              <a:rPr lang="en-US" sz="3200" dirty="0" smtClean="0"/>
              <a:t> wants to know: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inglass-old-way-new-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503238"/>
            <a:ext cx="8056599" cy="5364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3-16 at 4.47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9274">
            <a:off x="3724590" y="443952"/>
            <a:ext cx="4846682" cy="5841983"/>
          </a:xfrm>
          <a:prstGeom prst="rect">
            <a:avLst/>
          </a:prstGeom>
        </p:spPr>
      </p:pic>
      <p:pic>
        <p:nvPicPr>
          <p:cNvPr id="5" name="Picture 4" descr="WA6AU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83" y="1228725"/>
            <a:ext cx="2489200" cy="2743200"/>
          </a:xfrm>
          <a:prstGeom prst="rect">
            <a:avLst/>
          </a:prstGeom>
          <a:effectLst>
            <a:glow rad="101600">
              <a:schemeClr val="bg2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522882" y="4047976"/>
            <a:ext cx="3122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WA6AUD, Cass</a:t>
            </a:r>
          </a:p>
          <a:p>
            <a:pPr algn="ctr"/>
            <a:r>
              <a:rPr lang="en-US" dirty="0" smtClean="0"/>
              <a:t>Circulation of 3200, published for 11 years 1968-1979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924050" y="1720850"/>
            <a:ext cx="7219950" cy="3571875"/>
          </a:xfrm>
        </p:spPr>
        <p:txBody>
          <a:bodyPr/>
          <a:lstStyle/>
          <a:p>
            <a:r>
              <a:rPr lang="en-US" dirty="0" smtClean="0"/>
              <a:t>Newsletters/Bulletins</a:t>
            </a:r>
          </a:p>
          <a:p>
            <a:r>
              <a:rPr lang="en-US" dirty="0" smtClean="0"/>
              <a:t>Reflectors (mail lists)</a:t>
            </a:r>
          </a:p>
          <a:p>
            <a:r>
              <a:rPr lang="en-US" dirty="0" smtClean="0"/>
              <a:t>Websites</a:t>
            </a:r>
          </a:p>
          <a:p>
            <a:r>
              <a:rPr lang="en-US" dirty="0" smtClean="0"/>
              <a:t>Packet clusters</a:t>
            </a:r>
          </a:p>
          <a:p>
            <a:r>
              <a:rPr lang="en-US" dirty="0" smtClean="0"/>
              <a:t>Search engines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02290" y="13758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8143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to find them – </a:t>
            </a:r>
            <a:r>
              <a:rPr lang="en-US" sz="2400" b="1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Now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220097" y="2393095"/>
            <a:ext cx="4298958" cy="3341806"/>
          </a:xfrm>
        </p:spPr>
        <p:txBody>
          <a:bodyPr/>
          <a:lstStyle/>
          <a:p>
            <a:r>
              <a:rPr lang="en-US" dirty="0" smtClean="0"/>
              <a:t>ARRL DX Bulletin</a:t>
            </a:r>
          </a:p>
          <a:p>
            <a:r>
              <a:rPr lang="en-US" dirty="0" smtClean="0"/>
              <a:t>OPDX Bulletin</a:t>
            </a:r>
          </a:p>
          <a:p>
            <a:r>
              <a:rPr lang="en-US" dirty="0" smtClean="0"/>
              <a:t>425 </a:t>
            </a:r>
          </a:p>
          <a:p>
            <a:r>
              <a:rPr lang="en-US" dirty="0" smtClean="0"/>
              <a:t>DXNL</a:t>
            </a:r>
          </a:p>
          <a:p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02290" y="13758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8143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Newsletters/Bulletins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 bwMode="auto">
          <a:xfrm rot="21207151">
            <a:off x="1188094" y="2567666"/>
            <a:ext cx="2294536" cy="254230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1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3-16 at 6.02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0"/>
            <a:ext cx="813435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319338" y="196850"/>
            <a:ext cx="6824662" cy="75088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ARRL DX Bulletin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19 at 10.15.1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58800"/>
            <a:ext cx="9144001" cy="5419725"/>
          </a:xfrm>
          <a:prstGeom prst="rect">
            <a:avLst/>
          </a:prstGeom>
        </p:spPr>
      </p:pic>
      <p:pic>
        <p:nvPicPr>
          <p:cNvPr id="5" name="Picture 4" descr="Screen Shot 2014-03-16 at 4.56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569">
            <a:off x="2065867" y="1507066"/>
            <a:ext cx="6389511" cy="4792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3-19 at 12.46.08 PM.png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586317" y="-129052"/>
            <a:ext cx="7999263" cy="698705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1447301" y="1219200"/>
            <a:ext cx="5200650" cy="1917700"/>
          </a:xfrm>
        </p:spPr>
        <p:txBody>
          <a:bodyPr/>
          <a:lstStyle/>
          <a:p>
            <a:pPr marL="514350" indent="-514350">
              <a:spcBef>
                <a:spcPts val="0"/>
              </a:spcBef>
              <a:buClr>
                <a:schemeClr val="accent6"/>
              </a:buClr>
              <a:buFont typeface="Arial"/>
              <a:buChar char="•"/>
            </a:pPr>
            <a:r>
              <a:rPr lang="en-US" dirty="0" smtClean="0">
                <a:solidFill>
                  <a:srgbClr val="A72632"/>
                </a:solidFill>
              </a:rPr>
              <a:t>Station building</a:t>
            </a:r>
          </a:p>
          <a:p>
            <a:pPr marL="514350" indent="-514350">
              <a:spcBef>
                <a:spcPts val="0"/>
              </a:spcBef>
              <a:buClr>
                <a:schemeClr val="accent6"/>
              </a:buClr>
              <a:buFont typeface="Arial"/>
              <a:buChar char="•"/>
            </a:pPr>
            <a:r>
              <a:rPr lang="en-US" dirty="0" smtClean="0">
                <a:solidFill>
                  <a:srgbClr val="A72632"/>
                </a:solidFill>
              </a:rPr>
              <a:t>Propagation</a:t>
            </a:r>
          </a:p>
        </p:txBody>
      </p:sp>
      <p:pic>
        <p:nvPicPr>
          <p:cNvPr id="4" name="Picture 3" descr="Screen Shot 2014-03-19 at 12.37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6782">
            <a:off x="1473286" y="4288740"/>
            <a:ext cx="2780051" cy="1620731"/>
          </a:xfrm>
          <a:prstGeom prst="rect">
            <a:avLst/>
          </a:prstGeom>
        </p:spPr>
      </p:pic>
      <p:pic>
        <p:nvPicPr>
          <p:cNvPr id="7" name="Picture 6" descr="Screen Shot 2014-03-19 at 12.42.5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4452">
            <a:off x="4129408" y="4141550"/>
            <a:ext cx="3829160" cy="2069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17 at 10.22.1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666"/>
            <a:ext cx="9144000" cy="5267325"/>
          </a:xfrm>
          <a:prstGeom prst="rect">
            <a:avLst/>
          </a:prstGeom>
        </p:spPr>
      </p:pic>
      <p:pic>
        <p:nvPicPr>
          <p:cNvPr id="5" name="Picture 4" descr="Screen Shot 2014-03-17 at 10.23.4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8819">
            <a:off x="2642454" y="1684686"/>
            <a:ext cx="5293617" cy="45301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16 at 5.03.2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6721">
            <a:off x="3269722" y="647701"/>
            <a:ext cx="4678362" cy="5389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4-03-16 at 5.04.4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9479">
            <a:off x="874184" y="1662208"/>
            <a:ext cx="3448050" cy="35875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17 at 10.20.1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58800"/>
            <a:ext cx="9144001" cy="5273675"/>
          </a:xfrm>
          <a:prstGeom prst="rect">
            <a:avLst/>
          </a:prstGeom>
        </p:spPr>
      </p:pic>
      <p:pic>
        <p:nvPicPr>
          <p:cNvPr id="3" name="Picture 2" descr="Screen Shot 2014-03-17 at 6.37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1351">
            <a:off x="4481731" y="1538049"/>
            <a:ext cx="3788760" cy="49151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940695" y="2616200"/>
            <a:ext cx="4933958" cy="2451102"/>
          </a:xfrm>
        </p:spPr>
        <p:txBody>
          <a:bodyPr/>
          <a:lstStyle/>
          <a:p>
            <a:r>
              <a:rPr lang="en-US" dirty="0" smtClean="0"/>
              <a:t>QRZ DX</a:t>
            </a:r>
          </a:p>
          <a:p>
            <a:r>
              <a:rPr lang="en-US" dirty="0" smtClean="0"/>
              <a:t>The Daily DX </a:t>
            </a:r>
          </a:p>
          <a:p>
            <a:r>
              <a:rPr lang="en-US" dirty="0" smtClean="0"/>
              <a:t>The Weekly DX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02290" y="13758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8143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Newsletters/Bulletins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93505">
            <a:off x="1478496" y="2594462"/>
            <a:ext cx="2050160" cy="264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16 at 5.47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84665"/>
            <a:ext cx="8224837" cy="6696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16 at 5.48.2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38" y="0"/>
            <a:ext cx="68675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16 at 5.43.5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12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16 at 5.44.37 PM.png"/>
          <p:cNvPicPr>
            <a:picLocks noChangeAspect="1"/>
          </p:cNvPicPr>
          <p:nvPr/>
        </p:nvPicPr>
        <p:blipFill>
          <a:blip r:embed="rId2"/>
          <a:srcRect l="1158" t="3556"/>
          <a:stretch>
            <a:fillRect/>
          </a:stretch>
        </p:blipFill>
        <p:spPr>
          <a:xfrm>
            <a:off x="692606" y="847545"/>
            <a:ext cx="7807927" cy="4960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1"/>
          <p:cNvSpPr>
            <a:spLocks noGrp="1"/>
          </p:cNvSpPr>
          <p:nvPr>
            <p:ph type="title" idx="4294967295"/>
          </p:nvPr>
        </p:nvSpPr>
        <p:spPr>
          <a:xfrm>
            <a:off x="1574271" y="213783"/>
            <a:ext cx="6824662" cy="750888"/>
          </a:xfrm>
        </p:spPr>
        <p:txBody>
          <a:bodyPr/>
          <a:lstStyle/>
          <a:p>
            <a:r>
              <a:rPr lang="en-US" dirty="0" smtClean="0"/>
              <a:t>Websites</a:t>
            </a:r>
            <a:endParaRPr lang="en-US" dirty="0"/>
          </a:p>
        </p:txBody>
      </p:sp>
      <p:pic>
        <p:nvPicPr>
          <p:cNvPr id="6" name="Picture 5" descr="Screen Shot 2014-03-16 at 5.56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2713">
            <a:off x="5041900" y="3581400"/>
            <a:ext cx="2885628" cy="2489200"/>
          </a:xfrm>
          <a:prstGeom prst="rect">
            <a:avLst/>
          </a:prstGeom>
        </p:spPr>
      </p:pic>
      <p:pic>
        <p:nvPicPr>
          <p:cNvPr id="7" name="Picture 6" descr="Screen Shot 2014-03-16 at 5.58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6302">
            <a:off x="1783967" y="3645963"/>
            <a:ext cx="3009900" cy="2397265"/>
          </a:xfrm>
          <a:prstGeom prst="rect">
            <a:avLst/>
          </a:prstGeom>
        </p:spPr>
      </p:pic>
      <p:pic>
        <p:nvPicPr>
          <p:cNvPr id="8" name="Picture 7" descr="Screen Shot 2014-03-20 at 8.37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6126">
            <a:off x="1745721" y="1569249"/>
            <a:ext cx="2876550" cy="2043738"/>
          </a:xfrm>
          <a:prstGeom prst="rect">
            <a:avLst/>
          </a:prstGeom>
        </p:spPr>
      </p:pic>
      <p:pic>
        <p:nvPicPr>
          <p:cNvPr id="5" name="Picture 4" descr="Screen Shot 2014-03-20 at 8.38.24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7908">
            <a:off x="4419835" y="1740686"/>
            <a:ext cx="2870200" cy="2182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</a:t>
            </a:r>
            <a:endParaRPr lang="en-US" dirty="0"/>
          </a:p>
        </p:txBody>
      </p:sp>
      <p:pic>
        <p:nvPicPr>
          <p:cNvPr id="4" name="Picture 3" descr="Screen Shot 2014-03-16 at 3.45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8" y="1386936"/>
            <a:ext cx="7657093" cy="5572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3-19 at 12.46.08 PM.png"/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586317" y="-129052"/>
            <a:ext cx="7999263" cy="6987052"/>
          </a:xfrm>
          <a:prstGeom prst="rect">
            <a:avLst/>
          </a:prstGeom>
        </p:spPr>
      </p:pic>
      <p:pic>
        <p:nvPicPr>
          <p:cNvPr id="4" name="Picture 3" descr="Screen Shot 2014-03-19 at 12.37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6782">
            <a:off x="1473286" y="4288740"/>
            <a:ext cx="2780051" cy="1620731"/>
          </a:xfrm>
          <a:prstGeom prst="rect">
            <a:avLst/>
          </a:prstGeom>
        </p:spPr>
      </p:pic>
      <p:pic>
        <p:nvPicPr>
          <p:cNvPr id="7" name="Picture 6" descr="Screen Shot 2014-03-19 at 12.42.5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4452">
            <a:off x="4129408" y="4141550"/>
            <a:ext cx="3829160" cy="2069570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 bwMode="auto">
          <a:xfrm>
            <a:off x="1447301" y="1219200"/>
            <a:ext cx="52006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814388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6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A7263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Station building</a:t>
            </a:r>
          </a:p>
          <a:p>
            <a:pPr marL="514350" marR="0" lvl="0" indent="-514350" algn="l" defTabSz="814388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6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A7263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Propagation</a:t>
            </a:r>
          </a:p>
          <a:p>
            <a:pPr marL="514350" marR="0" lvl="0" indent="-514350" algn="l" defTabSz="814388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6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A7263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Internet Resources</a:t>
            </a:r>
          </a:p>
          <a:p>
            <a:pPr marL="852487" marR="0" lvl="1" indent="-514350" algn="l" defTabSz="814388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A72632"/>
                </a:solidFill>
                <a:effectLst/>
                <a:uLnTx/>
                <a:uFillTx/>
                <a:latin typeface="+mn-lt"/>
                <a:ea typeface="+mn-ea"/>
              </a:rPr>
              <a:t>	for the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A72632"/>
                </a:solidFill>
                <a:effectLst/>
                <a:uLnTx/>
                <a:uFillTx/>
                <a:latin typeface="+mn-lt"/>
                <a:ea typeface="+mn-ea"/>
              </a:rPr>
              <a:t>Dxer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A72632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852487" marR="0" lvl="1" indent="-514350" algn="l" defTabSz="814388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A72632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3-17 at 1.50.3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4" y="778405"/>
            <a:ext cx="9093196" cy="582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1"/>
          <p:cNvSpPr>
            <a:spLocks noGrp="1"/>
          </p:cNvSpPr>
          <p:nvPr>
            <p:ph type="title" idx="4294967295"/>
          </p:nvPr>
        </p:nvSpPr>
        <p:spPr>
          <a:xfrm>
            <a:off x="981606" y="61386"/>
            <a:ext cx="6824662" cy="75088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NG3K WEBSITE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Shot 2014-03-19 at 10.40.2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738"/>
            <a:ext cx="9144001" cy="571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3-19 at 10.42.4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474"/>
            <a:ext cx="9144000" cy="5505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DX World</a:t>
            </a:r>
            <a:endParaRPr lang="en-US" dirty="0"/>
          </a:p>
        </p:txBody>
      </p:sp>
      <p:pic>
        <p:nvPicPr>
          <p:cNvPr id="4" name="Picture 3" descr="Screen Shot 2014-03-16 at 5.52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530"/>
            <a:ext cx="9144000" cy="6858000"/>
          </a:xfrm>
          <a:prstGeom prst="rect">
            <a:avLst/>
          </a:prstGeom>
        </p:spPr>
      </p:pic>
      <p:pic>
        <p:nvPicPr>
          <p:cNvPr id="5" name="Picture 4" descr="Screen Shot 2014-03-16 at 5.52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14" y="3398470"/>
            <a:ext cx="2672629" cy="3450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1"/>
          <p:cNvSpPr>
            <a:spLocks noGrp="1"/>
          </p:cNvSpPr>
          <p:nvPr>
            <p:ph type="title" idx="4294967295"/>
          </p:nvPr>
        </p:nvSpPr>
        <p:spPr>
          <a:xfrm>
            <a:off x="2319338" y="196850"/>
            <a:ext cx="6824662" cy="750888"/>
          </a:xfrm>
        </p:spPr>
        <p:txBody>
          <a:bodyPr/>
          <a:lstStyle/>
          <a:p>
            <a:r>
              <a:rPr lang="en-US" dirty="0" smtClean="0"/>
              <a:t>Websites</a:t>
            </a:r>
            <a:endParaRPr lang="en-US" dirty="0"/>
          </a:p>
        </p:txBody>
      </p:sp>
      <p:pic>
        <p:nvPicPr>
          <p:cNvPr id="6" name="Picture 5" descr="Screen Shot 2014-03-16 at 5.56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950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16 at 5.58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610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3-20 at 9.53.00 AM.png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1206086"/>
            <a:ext cx="9144000" cy="6238872"/>
          </a:xfrm>
          <a:prstGeom prst="rect">
            <a:avLst/>
          </a:prstGeom>
        </p:spPr>
      </p:pic>
      <p:sp>
        <p:nvSpPr>
          <p:cNvPr id="10243" name="Title 11"/>
          <p:cNvSpPr>
            <a:spLocks noGrp="1"/>
          </p:cNvSpPr>
          <p:nvPr>
            <p:ph type="title" idx="4294967295"/>
          </p:nvPr>
        </p:nvSpPr>
        <p:spPr>
          <a:xfrm>
            <a:off x="985838" y="196850"/>
            <a:ext cx="6824662" cy="750888"/>
          </a:xfrm>
        </p:spPr>
        <p:txBody>
          <a:bodyPr/>
          <a:lstStyle/>
          <a:p>
            <a:pPr algn="ctr"/>
            <a:r>
              <a:rPr lang="en-US" dirty="0" err="1" smtClean="0"/>
              <a:t>DXpedition</a:t>
            </a:r>
            <a:r>
              <a:rPr lang="en-US" dirty="0" smtClean="0"/>
              <a:t> Websites</a:t>
            </a:r>
            <a:endParaRPr lang="en-US" dirty="0"/>
          </a:p>
        </p:txBody>
      </p:sp>
      <p:pic>
        <p:nvPicPr>
          <p:cNvPr id="5" name="Picture 4" descr="Screen Shot 2014-03-20 at 9.44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167" y="1418049"/>
            <a:ext cx="4320595" cy="3352185"/>
          </a:xfrm>
          <a:prstGeom prst="rect">
            <a:avLst/>
          </a:prstGeom>
        </p:spPr>
      </p:pic>
      <p:pic>
        <p:nvPicPr>
          <p:cNvPr id="6" name="Picture 5" descr="Screen Shot 2014-03-20 at 9.57.0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77438">
            <a:off x="552803" y="1984828"/>
            <a:ext cx="3724974" cy="2611363"/>
          </a:xfrm>
          <a:prstGeom prst="rect">
            <a:avLst/>
          </a:prstGeom>
        </p:spPr>
      </p:pic>
      <p:pic>
        <p:nvPicPr>
          <p:cNvPr id="8" name="Picture 7" descr="Screen Shot 2014-03-20 at 9.56.01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0415">
            <a:off x="824804" y="3727540"/>
            <a:ext cx="3791045" cy="2682692"/>
          </a:xfrm>
          <a:prstGeom prst="rect">
            <a:avLst/>
          </a:prstGeom>
        </p:spPr>
      </p:pic>
      <p:pic>
        <p:nvPicPr>
          <p:cNvPr id="9" name="Picture 8" descr="Screen Shot 2014-03-19 at 11.16.42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06576">
            <a:off x="4827556" y="3964261"/>
            <a:ext cx="3129971" cy="239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1"/>
          <p:cNvSpPr>
            <a:spLocks noGrp="1"/>
          </p:cNvSpPr>
          <p:nvPr>
            <p:ph type="title" idx="4294967295"/>
          </p:nvPr>
        </p:nvSpPr>
        <p:spPr>
          <a:xfrm>
            <a:off x="1455738" y="196850"/>
            <a:ext cx="6824662" cy="750888"/>
          </a:xfrm>
        </p:spPr>
        <p:txBody>
          <a:bodyPr/>
          <a:lstStyle/>
          <a:p>
            <a:r>
              <a:rPr lang="en-US" dirty="0" err="1" smtClean="0"/>
              <a:t>Dxpedition</a:t>
            </a:r>
            <a:r>
              <a:rPr lang="en-US" dirty="0" smtClean="0"/>
              <a:t> Websites</a:t>
            </a:r>
            <a:endParaRPr lang="en-US" dirty="0"/>
          </a:p>
        </p:txBody>
      </p:sp>
      <p:pic>
        <p:nvPicPr>
          <p:cNvPr id="4" name="Picture 3" descr="Screen Shot 2014-03-19 at 11.16.42 AM.png"/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259021"/>
            <a:ext cx="9461500" cy="7247107"/>
          </a:xfrm>
          <a:prstGeom prst="rect">
            <a:avLst/>
          </a:prstGeom>
        </p:spPr>
      </p:pic>
      <p:sp>
        <p:nvSpPr>
          <p:cNvPr id="10" name="Content Placeholder 12"/>
          <p:cNvSpPr txBox="1">
            <a:spLocks/>
          </p:cNvSpPr>
          <p:nvPr/>
        </p:nvSpPr>
        <p:spPr bwMode="auto">
          <a:xfrm>
            <a:off x="931333" y="1663700"/>
            <a:ext cx="67183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1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DXpedition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Websites include:</a:t>
            </a:r>
          </a:p>
          <a:p>
            <a:pPr marL="0" marR="0" lvl="0" indent="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1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–  Bio’s, equipment, antennas</a:t>
            </a:r>
          </a:p>
          <a:p>
            <a:pPr marL="0" marR="0" lvl="0" indent="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1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–  Propagation</a:t>
            </a:r>
          </a:p>
          <a:p>
            <a:pPr marL="0" marR="0" lvl="0" indent="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1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–  Suggested frequencies</a:t>
            </a:r>
          </a:p>
          <a:p>
            <a:pPr marL="0" marR="0" lvl="0" indent="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1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–  Log search, QSL info, OQRS</a:t>
            </a:r>
          </a:p>
          <a:p>
            <a:pPr marL="0" marR="0" lvl="0" indent="0" algn="l" defTabSz="814388" rtl="0" eaLnBrk="1" fontAlgn="base" latinLnBrk="0" hangingPunct="1">
              <a:lnSpc>
                <a:spcPct val="95000"/>
              </a:lnSpc>
              <a:spcBef>
                <a:spcPts val="72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-1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–  Photos and much more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3-20 at 9.53.00 AM.png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1206086"/>
            <a:ext cx="9144000" cy="6238872"/>
          </a:xfrm>
          <a:prstGeom prst="rect">
            <a:avLst/>
          </a:prstGeom>
        </p:spPr>
      </p:pic>
      <p:sp>
        <p:nvSpPr>
          <p:cNvPr id="10243" name="Title 11"/>
          <p:cNvSpPr>
            <a:spLocks noGrp="1"/>
          </p:cNvSpPr>
          <p:nvPr>
            <p:ph type="title" idx="4294967295"/>
          </p:nvPr>
        </p:nvSpPr>
        <p:spPr>
          <a:xfrm>
            <a:off x="998538" y="196850"/>
            <a:ext cx="6824662" cy="750888"/>
          </a:xfrm>
        </p:spPr>
        <p:txBody>
          <a:bodyPr/>
          <a:lstStyle/>
          <a:p>
            <a:pPr algn="ctr"/>
            <a:r>
              <a:rPr lang="en-US" dirty="0" err="1" smtClean="0"/>
              <a:t>Dxpedition</a:t>
            </a:r>
            <a:r>
              <a:rPr lang="en-US" dirty="0" smtClean="0"/>
              <a:t> Websites</a:t>
            </a:r>
            <a:endParaRPr lang="en-US" dirty="0"/>
          </a:p>
        </p:txBody>
      </p:sp>
      <p:pic>
        <p:nvPicPr>
          <p:cNvPr id="10" name="Picture 9" descr="Screen Shot 2014-03-20 at 10.04.0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076542"/>
            <a:ext cx="8610600" cy="6362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19 at 11.16.4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90500"/>
            <a:ext cx="8293100" cy="6352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XCC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3100"/>
            <a:ext cx="9144000" cy="2816225"/>
          </a:xfrm>
          <a:prstGeom prst="rect">
            <a:avLst/>
          </a:prstGeom>
        </p:spPr>
      </p:pic>
      <p:pic>
        <p:nvPicPr>
          <p:cNvPr id="11" name="Picture 10" descr="DeSoto-Trophy-333-X-220_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0" y="1117600"/>
            <a:ext cx="1879134" cy="2133600"/>
          </a:xfrm>
          <a:prstGeom prst="rect">
            <a:avLst/>
          </a:prstGeom>
        </p:spPr>
      </p:pic>
      <p:pic>
        <p:nvPicPr>
          <p:cNvPr id="14" name="Picture 13" descr="5BDXCC__2_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1319212"/>
            <a:ext cx="1270000" cy="1651000"/>
          </a:xfrm>
          <a:prstGeom prst="rect">
            <a:avLst/>
          </a:prstGeom>
        </p:spPr>
      </p:pic>
      <p:pic>
        <p:nvPicPr>
          <p:cNvPr id="15" name="Picture 14" descr="tohrpi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319212"/>
            <a:ext cx="1168400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972272" y="4724400"/>
            <a:ext cx="7540625" cy="1471613"/>
          </a:xfrm>
        </p:spPr>
        <p:txBody>
          <a:bodyPr/>
          <a:lstStyle/>
          <a:p>
            <a:pPr marL="0" indent="0">
              <a:buFont typeface="Arial" pitchFamily="-1" charset="0"/>
              <a:buNone/>
            </a:pPr>
            <a:r>
              <a:rPr lang="en-US" sz="2400" dirty="0" smtClean="0"/>
              <a:t>Use Google </a:t>
            </a:r>
            <a:r>
              <a:rPr lang="en-US" sz="2400" dirty="0"/>
              <a:t>and other search engines</a:t>
            </a:r>
            <a:r>
              <a:rPr lang="en-US" sz="2400" dirty="0" smtClean="0"/>
              <a:t> to </a:t>
            </a:r>
            <a:r>
              <a:rPr lang="en-US" sz="2400" dirty="0"/>
              <a:t>find</a:t>
            </a:r>
            <a:r>
              <a:rPr lang="en-US" sz="2400" dirty="0" smtClean="0"/>
              <a:t> old</a:t>
            </a:r>
            <a:r>
              <a:rPr lang="en-US" sz="2400" dirty="0"/>
              <a:t>, current and upcoming</a:t>
            </a:r>
            <a:r>
              <a:rPr lang="en-US" sz="2400" dirty="0" smtClean="0"/>
              <a:t> </a:t>
            </a:r>
            <a:r>
              <a:rPr lang="en-US" sz="2400" dirty="0" err="1" smtClean="0"/>
              <a:t>DXpedition</a:t>
            </a:r>
            <a:r>
              <a:rPr lang="en-US" sz="2400" dirty="0" smtClean="0"/>
              <a:t> news and </a:t>
            </a:r>
            <a:r>
              <a:rPr lang="en-US" sz="2400" dirty="0"/>
              <a:t>QSL information.</a:t>
            </a:r>
          </a:p>
        </p:txBody>
      </p:sp>
      <p:pic>
        <p:nvPicPr>
          <p:cNvPr id="4" name="Picture 3" descr="Screen Shot 2014-03-19 at 3.33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97" y="1168400"/>
            <a:ext cx="8343900" cy="328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19 at 11.19.4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" y="539750"/>
            <a:ext cx="9144000" cy="579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700" y="901700"/>
            <a:ext cx="6535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I know who I want to work, but who can I work right now?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875" y="1822450"/>
            <a:ext cx="6553200" cy="3614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inglass-old-way-new-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503238"/>
            <a:ext cx="8056599" cy="5364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9625" y="1243568"/>
            <a:ext cx="201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Tune the bands…</a:t>
            </a:r>
            <a:endParaRPr lang="en-US" dirty="0"/>
          </a:p>
        </p:txBody>
      </p:sp>
      <p:pic>
        <p:nvPicPr>
          <p:cNvPr id="4" name="Picture 3" descr="IMG_94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2690813"/>
            <a:ext cx="5321300" cy="3549381"/>
          </a:xfrm>
          <a:prstGeom prst="rect">
            <a:avLst/>
          </a:prstGeom>
        </p:spPr>
      </p:pic>
      <p:pic>
        <p:nvPicPr>
          <p:cNvPr id="5" name="Picture 4" descr="images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25" y="2228850"/>
            <a:ext cx="2889250" cy="1633054"/>
          </a:xfrm>
          <a:prstGeom prst="rect">
            <a:avLst/>
          </a:prstGeom>
        </p:spPr>
      </p:pic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645077"/>
            <a:ext cx="2743200" cy="24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onset-communicator-i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531" y="2077509"/>
            <a:ext cx="3400822" cy="325755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4294967295"/>
          </p:nvPr>
        </p:nvSpPr>
        <p:spPr>
          <a:xfrm>
            <a:off x="1065598" y="1892300"/>
            <a:ext cx="2743200" cy="1676400"/>
          </a:xfrm>
        </p:spPr>
        <p:txBody>
          <a:bodyPr/>
          <a:lstStyle/>
          <a:p>
            <a:r>
              <a:rPr lang="en-US" dirty="0" smtClean="0"/>
              <a:t>* 2 meter spotting networks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402290" y="13758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8143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to find them – then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461" y="3925358"/>
            <a:ext cx="2855670" cy="2237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402290" y="137580"/>
            <a:ext cx="6824663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8143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to find them – </a:t>
            </a: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925">
            <a:off x="4804494" y="2170337"/>
            <a:ext cx="3050406" cy="2368550"/>
          </a:xfrm>
          <a:prstGeom prst="rect">
            <a:avLst/>
          </a:prstGeom>
        </p:spPr>
      </p:pic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8389">
            <a:off x="2112884" y="3892550"/>
            <a:ext cx="2327432" cy="23170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402290" y="2266950"/>
            <a:ext cx="27432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marR="0" lvl="0" indent="-236538" algn="l" defTabSz="814388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 One ringers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1"/>
          <p:cNvSpPr>
            <a:spLocks noGrp="1"/>
          </p:cNvSpPr>
          <p:nvPr>
            <p:ph type="title" idx="4294967295"/>
          </p:nvPr>
        </p:nvSpPr>
        <p:spPr>
          <a:xfrm>
            <a:off x="1438805" y="196850"/>
            <a:ext cx="6824662" cy="750888"/>
          </a:xfrm>
        </p:spPr>
        <p:txBody>
          <a:bodyPr/>
          <a:lstStyle/>
          <a:p>
            <a:r>
              <a:rPr lang="en-US" dirty="0" smtClean="0"/>
              <a:t>Packet Clusters</a:t>
            </a:r>
            <a:endParaRPr lang="en-US" dirty="0"/>
          </a:p>
        </p:txBody>
      </p:sp>
      <p:sp>
        <p:nvSpPr>
          <p:cNvPr id="14338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982133" y="1663700"/>
            <a:ext cx="6718300" cy="4356100"/>
          </a:xfrm>
        </p:spPr>
        <p:txBody>
          <a:bodyPr/>
          <a:lstStyle/>
          <a:p>
            <a:pPr>
              <a:spcBef>
                <a:spcPts val="720"/>
              </a:spcBef>
            </a:pPr>
            <a:r>
              <a:rPr lang="en-US" dirty="0" smtClean="0"/>
              <a:t>DX Cluster Network</a:t>
            </a:r>
          </a:p>
          <a:p>
            <a:pPr>
              <a:spcBef>
                <a:spcPts val="720"/>
              </a:spcBef>
            </a:pPr>
            <a:r>
              <a:rPr lang="en-US" dirty="0" smtClean="0"/>
              <a:t>	–  DX Summit</a:t>
            </a:r>
          </a:p>
          <a:p>
            <a:pPr>
              <a:spcBef>
                <a:spcPts val="720"/>
              </a:spcBef>
            </a:pPr>
            <a:r>
              <a:rPr lang="en-US" dirty="0" smtClean="0"/>
              <a:t>	–  Telnet</a:t>
            </a:r>
          </a:p>
          <a:p>
            <a:pPr>
              <a:spcBef>
                <a:spcPts val="720"/>
              </a:spcBef>
            </a:pPr>
            <a:r>
              <a:rPr lang="en-US" dirty="0" smtClean="0"/>
              <a:t>	–  </a:t>
            </a:r>
            <a:r>
              <a:rPr lang="en-US" dirty="0" err="1" smtClean="0"/>
              <a:t>Dxwatch.com</a:t>
            </a:r>
            <a:endParaRPr lang="en-US" dirty="0" smtClean="0"/>
          </a:p>
          <a:p>
            <a:pPr>
              <a:spcBef>
                <a:spcPts val="720"/>
              </a:spcBef>
            </a:pPr>
            <a:r>
              <a:rPr lang="en-US" dirty="0" smtClean="0"/>
              <a:t>	–  VE7CC</a:t>
            </a:r>
          </a:p>
          <a:p>
            <a:pPr>
              <a:spcBef>
                <a:spcPts val="720"/>
              </a:spcBef>
            </a:pPr>
            <a:r>
              <a:rPr lang="en-US" dirty="0" smtClean="0"/>
              <a:t>	–  Reverse Beacon Network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3-16 at 4.07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7" y="626535"/>
            <a:ext cx="9147477" cy="5571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3-19 at 11.38.1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637"/>
            <a:ext cx="9144000" cy="569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965200"/>
            <a:ext cx="3251200" cy="2501900"/>
          </a:xfrm>
          <a:prstGeom prst="rect">
            <a:avLst/>
          </a:prstGeom>
        </p:spPr>
      </p:pic>
      <p:pic>
        <p:nvPicPr>
          <p:cNvPr id="10" name="Picture 9" descr="imgres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965200"/>
            <a:ext cx="3225800" cy="2463800"/>
          </a:xfrm>
          <a:prstGeom prst="rect">
            <a:avLst/>
          </a:prstGeom>
        </p:spPr>
      </p:pic>
      <p:pic>
        <p:nvPicPr>
          <p:cNvPr id="12" name="Picture 11" descr="imgres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29000"/>
            <a:ext cx="3225800" cy="2514600"/>
          </a:xfrm>
          <a:prstGeom prst="rect">
            <a:avLst/>
          </a:prstGeom>
        </p:spPr>
      </p:pic>
      <p:pic>
        <p:nvPicPr>
          <p:cNvPr id="13" name="Picture 12" descr="imgres-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00" y="3454400"/>
            <a:ext cx="3263900" cy="24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1"/>
          <p:cNvSpPr>
            <a:spLocks noGrp="1"/>
          </p:cNvSpPr>
          <p:nvPr>
            <p:ph type="title" idx="4294967295"/>
          </p:nvPr>
        </p:nvSpPr>
        <p:spPr>
          <a:xfrm>
            <a:off x="2319338" y="196850"/>
            <a:ext cx="6824662" cy="750888"/>
          </a:xfrm>
        </p:spPr>
        <p:txBody>
          <a:bodyPr/>
          <a:lstStyle/>
          <a:p>
            <a:r>
              <a:rPr lang="en-US" dirty="0" smtClean="0"/>
              <a:t>DX Summit</a:t>
            </a:r>
            <a:endParaRPr lang="en-US" dirty="0"/>
          </a:p>
        </p:txBody>
      </p:sp>
      <p:pic>
        <p:nvPicPr>
          <p:cNvPr id="4" name="Picture 3" descr="Screen Shot 2014-03-19 at 11.12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50"/>
            <a:ext cx="9144000" cy="652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ll Scre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775"/>
            <a:ext cx="9144000" cy="499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t Collect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228725"/>
            <a:ext cx="9144000" cy="4146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X 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160463"/>
            <a:ext cx="5257800" cy="364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1"/>
          <p:cNvSpPr>
            <a:spLocks noGrp="1"/>
          </p:cNvSpPr>
          <p:nvPr>
            <p:ph type="title" idx="4294967295"/>
          </p:nvPr>
        </p:nvSpPr>
        <p:spPr>
          <a:xfrm>
            <a:off x="1388004" y="196850"/>
            <a:ext cx="6824662" cy="750888"/>
          </a:xfrm>
        </p:spPr>
        <p:txBody>
          <a:bodyPr/>
          <a:lstStyle/>
          <a:p>
            <a:r>
              <a:rPr lang="en-US" dirty="0" err="1" smtClean="0"/>
              <a:t>QSLing</a:t>
            </a:r>
            <a:endParaRPr lang="en-US" dirty="0"/>
          </a:p>
        </p:txBody>
      </p:sp>
      <p:sp>
        <p:nvSpPr>
          <p:cNvPr id="16386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1104900" y="1905000"/>
            <a:ext cx="6908800" cy="3556000"/>
          </a:xfrm>
        </p:spPr>
        <p:txBody>
          <a:bodyPr/>
          <a:lstStyle/>
          <a:p>
            <a:pPr marL="0" indent="0">
              <a:spcBef>
                <a:spcPts val="720"/>
              </a:spcBef>
              <a:buFont typeface="Arial" pitchFamily="-1" charset="0"/>
              <a:buNone/>
            </a:pPr>
            <a:r>
              <a:rPr lang="en-US" dirty="0"/>
              <a:t>QSL Information</a:t>
            </a:r>
            <a:r>
              <a:rPr lang="en-US" dirty="0" smtClean="0"/>
              <a:t> </a:t>
            </a:r>
          </a:p>
          <a:p>
            <a:pPr marL="0" indent="0">
              <a:spcBef>
                <a:spcPts val="720"/>
              </a:spcBef>
              <a:buNone/>
            </a:pPr>
            <a:r>
              <a:rPr lang="en-US" dirty="0" smtClean="0"/>
              <a:t>	– QRZ.COM</a:t>
            </a:r>
          </a:p>
          <a:p>
            <a:pPr marL="0" indent="0">
              <a:spcBef>
                <a:spcPts val="720"/>
              </a:spcBef>
              <a:buNone/>
            </a:pPr>
            <a:r>
              <a:rPr lang="en-US" dirty="0" smtClean="0"/>
              <a:t>	– IK3QAR (www.ik3qar.it)</a:t>
            </a:r>
          </a:p>
          <a:p>
            <a:pPr marL="0" indent="0">
              <a:spcBef>
                <a:spcPts val="720"/>
              </a:spcBef>
              <a:buFont typeface="Arial" pitchFamily="-1" charset="0"/>
              <a:buNone/>
            </a:pPr>
            <a:r>
              <a:rPr lang="en-US" dirty="0" smtClean="0"/>
              <a:t>	–  QSL INFO (</a:t>
            </a:r>
            <a:r>
              <a:rPr lang="en-US" dirty="0" err="1" smtClean="0"/>
              <a:t>qslinfo.de</a:t>
            </a:r>
            <a:r>
              <a:rPr lang="en-US" dirty="0" smtClean="0"/>
              <a:t>)</a:t>
            </a:r>
          </a:p>
          <a:p>
            <a:pPr marL="0" indent="0">
              <a:spcBef>
                <a:spcPts val="720"/>
              </a:spcBef>
              <a:buNone/>
            </a:pPr>
            <a:r>
              <a:rPr lang="en-US" dirty="0" smtClean="0"/>
              <a:t>	–  OZ7C (www.ddxg.dk/oz7c/)</a:t>
            </a:r>
          </a:p>
          <a:p>
            <a:pPr marL="0" indent="0">
              <a:spcBef>
                <a:spcPts val="720"/>
              </a:spcBef>
              <a:buNone/>
            </a:pPr>
            <a:r>
              <a:rPr lang="en-US" dirty="0" smtClean="0"/>
              <a:t>	–  K1XN (hamcall.net/call/K1XN)</a:t>
            </a:r>
          </a:p>
          <a:p>
            <a:pPr marL="0" indent="0">
              <a:buFont typeface="Arial" pitchFamily="-1" charset="0"/>
              <a:buNone/>
            </a:pPr>
            <a:r>
              <a:rPr lang="en-US" dirty="0" smtClean="0"/>
              <a:t>	</a:t>
            </a:r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>
              <a:buFont typeface="Arial" pitchFamily="-1" charset="0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2 at 11.55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050"/>
            <a:ext cx="9144000" cy="537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22 at 11.54.5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871538"/>
            <a:ext cx="9144000" cy="5165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2 at 11.57.0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90600"/>
            <a:ext cx="81788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2 at 11.58.0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0"/>
            <a:ext cx="9144000" cy="420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2 at 11.59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525"/>
            <a:ext cx="9144000" cy="534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0" y="2901950"/>
            <a:ext cx="28575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1479550"/>
            <a:ext cx="2997200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1"/>
          <p:cNvSpPr>
            <a:spLocks noGrp="1"/>
          </p:cNvSpPr>
          <p:nvPr>
            <p:ph type="title" idx="4294967295"/>
          </p:nvPr>
        </p:nvSpPr>
        <p:spPr>
          <a:xfrm>
            <a:off x="1236133" y="196850"/>
            <a:ext cx="6824662" cy="750888"/>
          </a:xfrm>
        </p:spPr>
        <p:txBody>
          <a:bodyPr/>
          <a:lstStyle/>
          <a:p>
            <a:r>
              <a:rPr lang="en-US" dirty="0" smtClean="0"/>
              <a:t>Log Searches</a:t>
            </a:r>
            <a:endParaRPr lang="en-US" dirty="0"/>
          </a:p>
        </p:txBody>
      </p:sp>
      <p:sp>
        <p:nvSpPr>
          <p:cNvPr id="17410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1236133" y="1663700"/>
            <a:ext cx="6718300" cy="4356100"/>
          </a:xfrm>
        </p:spPr>
        <p:txBody>
          <a:bodyPr/>
          <a:lstStyle/>
          <a:p>
            <a:pPr marL="0" indent="0">
              <a:buFont typeface="Arial" pitchFamily="-1" charset="0"/>
              <a:buNone/>
            </a:pPr>
            <a:r>
              <a:rPr lang="en-US" dirty="0"/>
              <a:t>Log </a:t>
            </a:r>
            <a:r>
              <a:rPr lang="en-US" dirty="0" smtClean="0"/>
              <a:t>Search</a:t>
            </a:r>
          </a:p>
          <a:p>
            <a:pPr marL="0" indent="0">
              <a:buFont typeface="Arial" pitchFamily="-1" charset="0"/>
              <a:buNone/>
            </a:pPr>
            <a:r>
              <a:rPr lang="en-US" dirty="0" smtClean="0"/>
              <a:t>	–  Many </a:t>
            </a:r>
            <a:r>
              <a:rPr lang="en-US" dirty="0" err="1"/>
              <a:t>DXpeditions</a:t>
            </a:r>
            <a:r>
              <a:rPr lang="en-US" dirty="0"/>
              <a:t> have</a:t>
            </a:r>
            <a:r>
              <a:rPr lang="en-US" dirty="0" smtClean="0"/>
              <a:t> 		their </a:t>
            </a:r>
            <a:r>
              <a:rPr lang="en-US" dirty="0"/>
              <a:t>own</a:t>
            </a:r>
            <a:r>
              <a:rPr lang="en-US" dirty="0" smtClean="0"/>
              <a:t> log search</a:t>
            </a:r>
          </a:p>
          <a:p>
            <a:pPr marL="0" indent="0">
              <a:buFont typeface="Arial" pitchFamily="-1" charset="0"/>
              <a:buNone/>
            </a:pPr>
            <a:r>
              <a:rPr lang="en-US" dirty="0" smtClean="0"/>
              <a:t>	–  </a:t>
            </a:r>
            <a:r>
              <a:rPr lang="en-US" dirty="0" err="1" smtClean="0"/>
              <a:t>ClubLog</a:t>
            </a:r>
            <a:r>
              <a:rPr lang="en-US" dirty="0" smtClean="0"/>
              <a:t> </a:t>
            </a:r>
          </a:p>
          <a:p>
            <a:pPr marL="0" indent="0">
              <a:buFont typeface="Arial" pitchFamily="-1" charset="0"/>
              <a:buNone/>
            </a:pPr>
            <a:r>
              <a:rPr lang="en-US" dirty="0" smtClean="0"/>
              <a:t>	–  Logbook </a:t>
            </a:r>
            <a:r>
              <a:rPr lang="en-US" dirty="0"/>
              <a:t>of the World</a:t>
            </a:r>
          </a:p>
          <a:p>
            <a:pPr marL="0" indent="0">
              <a:buFont typeface="Arial" pitchFamily="-1" charset="0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2 at 4.30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94225"/>
          </a:xfrm>
          <a:prstGeom prst="rect">
            <a:avLst/>
          </a:prstGeom>
        </p:spPr>
      </p:pic>
      <p:pic>
        <p:nvPicPr>
          <p:cNvPr id="3" name="Picture 2" descr="Screen Shot 2014-03-22 at 4.30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5900"/>
            <a:ext cx="9144000" cy="283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1"/>
          <p:cNvSpPr>
            <a:spLocks noGrp="1"/>
          </p:cNvSpPr>
          <p:nvPr>
            <p:ph type="title" idx="4294967295"/>
          </p:nvPr>
        </p:nvSpPr>
        <p:spPr>
          <a:xfrm>
            <a:off x="2319338" y="196850"/>
            <a:ext cx="6824662" cy="750888"/>
          </a:xfrm>
        </p:spPr>
        <p:txBody>
          <a:bodyPr/>
          <a:lstStyle/>
          <a:p>
            <a:r>
              <a:rPr lang="en-US" dirty="0" smtClean="0"/>
              <a:t>Log Searches</a:t>
            </a:r>
            <a:endParaRPr lang="en-US" dirty="0"/>
          </a:p>
        </p:txBody>
      </p:sp>
      <p:pic>
        <p:nvPicPr>
          <p:cNvPr id="4" name="Picture 3" descr="Screen Shot 2014-03-20 at 9.39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3" y="0"/>
            <a:ext cx="88677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2 at 4.28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9144000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2 at 4.35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-101600"/>
            <a:ext cx="8902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3-22 at 4.52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-25400"/>
            <a:ext cx="8991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2 at 4.37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-38100"/>
            <a:ext cx="91122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2 at 4.38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4" y="12700"/>
            <a:ext cx="90709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22 at 5.23.1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15900"/>
            <a:ext cx="9144000" cy="636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1"/>
          <p:cNvSpPr>
            <a:spLocks noGrp="1"/>
          </p:cNvSpPr>
          <p:nvPr>
            <p:ph type="title" idx="4294967295"/>
          </p:nvPr>
        </p:nvSpPr>
        <p:spPr>
          <a:xfrm>
            <a:off x="2319338" y="196850"/>
            <a:ext cx="6824662" cy="750888"/>
          </a:xfrm>
        </p:spPr>
        <p:txBody>
          <a:bodyPr/>
          <a:lstStyle/>
          <a:p>
            <a:r>
              <a:rPr lang="en-US" dirty="0" smtClean="0"/>
              <a:t>Log Searches</a:t>
            </a:r>
            <a:endParaRPr lang="en-US" dirty="0"/>
          </a:p>
        </p:txBody>
      </p:sp>
      <p:pic>
        <p:nvPicPr>
          <p:cNvPr id="5" name="Picture 4" descr="Screen Shot 2014-03-20 at 9.46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323850"/>
            <a:ext cx="9144000" cy="610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-clou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391" y="2459037"/>
            <a:ext cx="4892675" cy="2854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7700" y="1430010"/>
            <a:ext cx="5553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get your information?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Darryl Hazelgren\My Documents\Radio\UARC Presentation LoTW\lotwgraphic.jpg"/>
          <p:cNvPicPr>
            <a:picLocks noChangeAspect="1" noChangeArrowheads="1"/>
          </p:cNvPicPr>
          <p:nvPr/>
        </p:nvPicPr>
        <p:blipFill>
          <a:blip r:embed="rId2"/>
          <a:srcRect b="15555"/>
          <a:stretch>
            <a:fillRect/>
          </a:stretch>
        </p:blipFill>
        <p:spPr bwMode="auto">
          <a:xfrm>
            <a:off x="1524000" y="2540000"/>
            <a:ext cx="624840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75000"/>
              </a:schemeClr>
            </a:glow>
          </a:effectLst>
        </p:spPr>
      </p:pic>
      <p:pic>
        <p:nvPicPr>
          <p:cNvPr id="3" name="Picture 1028" descr="C:\Documents and Settings\Darryl Hazelgren\My Documents\My Pictures\lotw-logo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15900"/>
            <a:ext cx="31242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1"/>
          <p:cNvSpPr>
            <a:spLocks noGrp="1"/>
          </p:cNvSpPr>
          <p:nvPr>
            <p:ph type="title" idx="4294967295"/>
          </p:nvPr>
        </p:nvSpPr>
        <p:spPr>
          <a:xfrm>
            <a:off x="2319338" y="196850"/>
            <a:ext cx="6824662" cy="750888"/>
          </a:xfrm>
        </p:spPr>
        <p:txBody>
          <a:bodyPr/>
          <a:lstStyle/>
          <a:p>
            <a:r>
              <a:rPr lang="en-US" dirty="0"/>
              <a:t>Internet Resources</a:t>
            </a:r>
          </a:p>
        </p:txBody>
      </p:sp>
      <p:sp>
        <p:nvSpPr>
          <p:cNvPr id="18434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988508" y="1663700"/>
            <a:ext cx="6718300" cy="4356100"/>
          </a:xfrm>
        </p:spPr>
        <p:txBody>
          <a:bodyPr/>
          <a:lstStyle/>
          <a:p>
            <a:pPr marL="0" indent="0">
              <a:buFont typeface="Arial" pitchFamily="-1" charset="0"/>
              <a:buNone/>
            </a:pPr>
            <a:r>
              <a:rPr lang="en-US" dirty="0"/>
              <a:t>Other Information </a:t>
            </a:r>
            <a:r>
              <a:rPr lang="en-US" dirty="0" smtClean="0"/>
              <a:t>Sources</a:t>
            </a:r>
          </a:p>
          <a:p>
            <a:pPr marL="0" indent="0">
              <a:spcBef>
                <a:spcPts val="0"/>
              </a:spcBef>
              <a:buFont typeface="Arial" pitchFamily="-1" charset="0"/>
              <a:buNone/>
            </a:pPr>
            <a:r>
              <a:rPr lang="en-US" dirty="0" smtClean="0"/>
              <a:t>	–  Great </a:t>
            </a:r>
            <a:r>
              <a:rPr lang="en-US" dirty="0"/>
              <a:t>Circle Maps &amp; </a:t>
            </a:r>
            <a:r>
              <a:rPr lang="en-US" dirty="0" smtClean="0"/>
              <a:t>Bearings</a:t>
            </a:r>
          </a:p>
          <a:p>
            <a:pPr marL="0" indent="0">
              <a:spcBef>
                <a:spcPts val="0"/>
              </a:spcBef>
              <a:buFont typeface="Arial" pitchFamily="-1" charset="0"/>
              <a:buNone/>
            </a:pPr>
            <a:r>
              <a:rPr lang="en-US" dirty="0" smtClean="0"/>
              <a:t>	–  Google Earth</a:t>
            </a:r>
          </a:p>
          <a:p>
            <a:pPr marL="0" indent="0">
              <a:spcBef>
                <a:spcPts val="0"/>
              </a:spcBef>
              <a:buFont typeface="Arial" pitchFamily="-1" charset="0"/>
              <a:buNone/>
            </a:pPr>
            <a:r>
              <a:rPr lang="en-US" dirty="0" smtClean="0"/>
              <a:t>	–  Google </a:t>
            </a:r>
            <a:r>
              <a:rPr lang="en-US" dirty="0"/>
              <a:t>Maps with </a:t>
            </a:r>
            <a:r>
              <a:rPr lang="en-US" dirty="0" err="1" smtClean="0"/>
              <a:t>LOCator</a:t>
            </a:r>
            <a:endParaRPr lang="en-US" dirty="0" smtClean="0"/>
          </a:p>
          <a:p>
            <a:pPr marL="0" indent="0">
              <a:spcBef>
                <a:spcPts val="0"/>
              </a:spcBef>
              <a:buFont typeface="Arial" pitchFamily="-1" charset="0"/>
              <a:buNone/>
            </a:pPr>
            <a:r>
              <a:rPr lang="en-US" dirty="0" smtClean="0"/>
              <a:t>	–  Prefix Lists</a:t>
            </a:r>
          </a:p>
          <a:p>
            <a:pPr marL="0" indent="0">
              <a:spcBef>
                <a:spcPts val="0"/>
              </a:spcBef>
              <a:buFont typeface="Arial" pitchFamily="-1" charset="0"/>
              <a:buNone/>
            </a:pPr>
            <a:r>
              <a:rPr lang="en-US" dirty="0" smtClean="0"/>
              <a:t>	–  Country </a:t>
            </a:r>
            <a:r>
              <a:rPr lang="en-US" dirty="0"/>
              <a:t>Profiles</a:t>
            </a:r>
          </a:p>
          <a:p>
            <a:pPr marL="0" indent="0">
              <a:buFont typeface="Arial" pitchFamily="-1" charset="0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ounded Rectangle 9"/>
          <p:cNvSpPr>
            <a:spLocks noChangeArrowheads="1"/>
          </p:cNvSpPr>
          <p:nvPr/>
        </p:nvSpPr>
        <p:spPr bwMode="auto">
          <a:xfrm>
            <a:off x="669925" y="1838325"/>
            <a:ext cx="7762875" cy="3079750"/>
          </a:xfrm>
          <a:prstGeom prst="roundRect">
            <a:avLst>
              <a:gd name="adj" fmla="val 16667"/>
            </a:avLst>
          </a:prstGeom>
          <a:solidFill>
            <a:srgbClr val="355876"/>
          </a:solidFill>
          <a:ln w="9525">
            <a:noFill/>
            <a:round/>
            <a:headEnd/>
            <a:tailEnd/>
          </a:ln>
        </p:spPr>
        <p:txBody>
          <a:bodyPr lIns="82124" tIns="41061" rIns="82124" bIns="41061">
            <a:prstTxWarp prst="textNoShape">
              <a:avLst/>
            </a:prstTxWarp>
          </a:bodyPr>
          <a:lstStyle/>
          <a:p>
            <a:pPr defTabSz="814388" eaLnBrk="0" hangingPunct="0">
              <a:lnSpc>
                <a:spcPct val="90000"/>
              </a:lnSpc>
            </a:pPr>
            <a:endParaRPr lang="en-US" sz="3000">
              <a:latin typeface="Neurochrome" pitchFamily="2" charset="0"/>
            </a:endParaRPr>
          </a:p>
        </p:txBody>
      </p:sp>
      <p:sp>
        <p:nvSpPr>
          <p:cNvPr id="14338" name="TextBox 10"/>
          <p:cNvSpPr txBox="1">
            <a:spLocks noChangeArrowheads="1"/>
          </p:cNvSpPr>
          <p:nvPr/>
        </p:nvSpPr>
        <p:spPr bwMode="auto">
          <a:xfrm>
            <a:off x="2439063" y="2698750"/>
            <a:ext cx="4262705" cy="176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3000" dirty="0" smtClean="0">
                <a:solidFill>
                  <a:srgbClr val="FFFFFF"/>
                </a:solidFill>
              </a:rPr>
              <a:t>Internet Resources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3000" dirty="0" smtClean="0">
                <a:solidFill>
                  <a:srgbClr val="FFFFFF"/>
                </a:solidFill>
              </a:rPr>
              <a:t>for the </a:t>
            </a:r>
            <a:r>
              <a:rPr lang="en-US" sz="3000" dirty="0" err="1" smtClean="0">
                <a:solidFill>
                  <a:srgbClr val="FFFFFF"/>
                </a:solidFill>
              </a:rPr>
              <a:t>DXer</a:t>
            </a:r>
            <a:endParaRPr lang="en-US" sz="3000" dirty="0" smtClean="0">
              <a:solidFill>
                <a:srgbClr val="FFFFFF"/>
              </a:solidFill>
            </a:endParaRPr>
          </a:p>
          <a:p>
            <a:pPr algn="ctr" eaLnBrk="0" hangingPunct="0">
              <a:lnSpc>
                <a:spcPct val="90000"/>
              </a:lnSpc>
            </a:pPr>
            <a:endParaRPr lang="en-US" sz="3000" dirty="0" smtClean="0">
              <a:solidFill>
                <a:srgbClr val="FFFFFF"/>
              </a:solidFill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3000" dirty="0" smtClean="0">
                <a:solidFill>
                  <a:srgbClr val="FFFFFF"/>
                </a:solidFill>
              </a:rPr>
              <a:t>Darryl Hazelgren, K7UT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XU Template">
  <a:themeElements>
    <a:clrScheme name="Cisco2003Template 11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339999"/>
      </a:accent1>
      <a:accent2>
        <a:srgbClr val="B92B38"/>
      </a:accent2>
      <a:accent3>
        <a:srgbClr val="FFFFFF"/>
      </a:accent3>
      <a:accent4>
        <a:srgbClr val="000000"/>
      </a:accent4>
      <a:accent5>
        <a:srgbClr val="ADCACA"/>
      </a:accent5>
      <a:accent6>
        <a:srgbClr val="A72632"/>
      </a:accent6>
      <a:hlink>
        <a:srgbClr val="9999CC"/>
      </a:hlink>
      <a:folHlink>
        <a:srgbClr val="EEB30E"/>
      </a:folHlink>
    </a:clrScheme>
    <a:fontScheme name="Cisco2003Templat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isco2003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2003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8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FF99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9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9999CC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10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9999CC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2003Template 1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339999"/>
        </a:accent1>
        <a:accent2>
          <a:srgbClr val="B92B38"/>
        </a:accent2>
        <a:accent3>
          <a:srgbClr val="FFFFFF"/>
        </a:accent3>
        <a:accent4>
          <a:srgbClr val="000000"/>
        </a:accent4>
        <a:accent5>
          <a:srgbClr val="ADCACA"/>
        </a:accent5>
        <a:accent6>
          <a:srgbClr val="A72632"/>
        </a:accent6>
        <a:hlink>
          <a:srgbClr val="9999CC"/>
        </a:hlink>
        <a:folHlink>
          <a:srgbClr val="EEB3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Visalia DXU W3UR.pptx</Template>
  <TotalTime>1880</TotalTime>
  <Words>558</Words>
  <Application>Microsoft Macintosh PowerPoint</Application>
  <PresentationFormat>On-screen Show (4:3)</PresentationFormat>
  <Paragraphs>149</Paragraphs>
  <Slides>92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DXU Template</vt:lpstr>
      <vt:lpstr>Slide 1</vt:lpstr>
      <vt:lpstr>Slide 2</vt:lpstr>
      <vt:lpstr>Darryl Hazelgren, K7UT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REFERENCE SITES</vt:lpstr>
      <vt:lpstr>Slide 17</vt:lpstr>
      <vt:lpstr>REFERENCE SITES</vt:lpstr>
      <vt:lpstr>REFERENCE SITES</vt:lpstr>
      <vt:lpstr>REFERENCE SITES</vt:lpstr>
      <vt:lpstr>Propagation</vt:lpstr>
      <vt:lpstr>Slide 22</vt:lpstr>
      <vt:lpstr>Slide 23</vt:lpstr>
      <vt:lpstr>Slide 24</vt:lpstr>
      <vt:lpstr>Slide 25</vt:lpstr>
      <vt:lpstr>Slide 26</vt:lpstr>
      <vt:lpstr>Slide 27</vt:lpstr>
      <vt:lpstr>Reflectors/Mail Lists</vt:lpstr>
      <vt:lpstr>Reflectors/Mail Lists</vt:lpstr>
      <vt:lpstr>Club websites</vt:lpstr>
      <vt:lpstr>Webinars</vt:lpstr>
      <vt:lpstr>Slide 32</vt:lpstr>
      <vt:lpstr>Slide 33</vt:lpstr>
      <vt:lpstr>Slide 34</vt:lpstr>
      <vt:lpstr>Slide 35</vt:lpstr>
      <vt:lpstr>Slide 36</vt:lpstr>
      <vt:lpstr>Slide 37</vt:lpstr>
      <vt:lpstr>ARRL DX Bulletin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Websites</vt:lpstr>
      <vt:lpstr>IOTA</vt:lpstr>
      <vt:lpstr>Slide 50</vt:lpstr>
      <vt:lpstr>NG3K WEBSITE</vt:lpstr>
      <vt:lpstr>Slide 52</vt:lpstr>
      <vt:lpstr>DX World</vt:lpstr>
      <vt:lpstr>Websites</vt:lpstr>
      <vt:lpstr>Slide 55</vt:lpstr>
      <vt:lpstr>DXpedition Websites</vt:lpstr>
      <vt:lpstr>Dxpedition Websites</vt:lpstr>
      <vt:lpstr>Dxpedition Websites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Packet Clusters</vt:lpstr>
      <vt:lpstr>Slide 68</vt:lpstr>
      <vt:lpstr>Slide 69</vt:lpstr>
      <vt:lpstr>DX Summit</vt:lpstr>
      <vt:lpstr>Slide 71</vt:lpstr>
      <vt:lpstr>Slide 72</vt:lpstr>
      <vt:lpstr>Slide 73</vt:lpstr>
      <vt:lpstr>QSLing</vt:lpstr>
      <vt:lpstr>Slide 75</vt:lpstr>
      <vt:lpstr>Slide 76</vt:lpstr>
      <vt:lpstr>Slide 77</vt:lpstr>
      <vt:lpstr>Slide 78</vt:lpstr>
      <vt:lpstr>Slide 79</vt:lpstr>
      <vt:lpstr>Log Searches</vt:lpstr>
      <vt:lpstr>Slide 81</vt:lpstr>
      <vt:lpstr>Log Searches</vt:lpstr>
      <vt:lpstr>Slide 83</vt:lpstr>
      <vt:lpstr>Slide 84</vt:lpstr>
      <vt:lpstr>Slide 85</vt:lpstr>
      <vt:lpstr>Slide 86</vt:lpstr>
      <vt:lpstr>Slide 87</vt:lpstr>
      <vt:lpstr>Slide 88</vt:lpstr>
      <vt:lpstr>Log Searches</vt:lpstr>
      <vt:lpstr>Slide 90</vt:lpstr>
      <vt:lpstr>Internet Resources</vt:lpstr>
      <vt:lpstr>Slide 92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Stations, Propagation</dc:title>
  <dc:creator>Darryl Hazelgren</dc:creator>
  <cp:lastModifiedBy>Darryl Hazelgren</cp:lastModifiedBy>
  <cp:revision>30</cp:revision>
  <dcterms:created xsi:type="dcterms:W3CDTF">2014-03-29T19:52:06Z</dcterms:created>
  <dcterms:modified xsi:type="dcterms:W3CDTF">2014-03-29T20:37:00Z</dcterms:modified>
</cp:coreProperties>
</file>